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sldIdLst>
    <p:sldId id="261" r:id="rId2"/>
    <p:sldId id="262" r:id="rId3"/>
    <p:sldId id="263" r:id="rId4"/>
    <p:sldId id="270" r:id="rId5"/>
    <p:sldId id="264" r:id="rId6"/>
    <p:sldId id="265" r:id="rId7"/>
    <p:sldId id="266" r:id="rId8"/>
    <p:sldId id="267" r:id="rId9"/>
    <p:sldId id="268" r:id="rId10"/>
    <p:sldId id="269"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71" autoAdjust="0"/>
  </p:normalViewPr>
  <p:slideViewPr>
    <p:cSldViewPr>
      <p:cViewPr varScale="1">
        <p:scale>
          <a:sx n="84" d="100"/>
          <a:sy n="84" d="100"/>
        </p:scale>
        <p:origin x="978" y="9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26700C-053B-4502-87ED-C55AADFDAA09}" type="datetimeFigureOut">
              <a:rPr lang="en-US" smtClean="0"/>
              <a:t>1/25/2024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11BC9E-2F5F-45D4-BE9E-2533BB731677}" type="slidenum">
              <a:rPr lang="en-US" smtClean="0"/>
              <a:t>‹#›</a:t>
            </a:fld>
            <a:endParaRPr lang="en-US"/>
          </a:p>
        </p:txBody>
      </p:sp>
    </p:spTree>
    <p:extLst>
      <p:ext uri="{BB962C8B-B14F-4D97-AF65-F5344CB8AC3E}">
        <p14:creationId xmlns:p14="http://schemas.microsoft.com/office/powerpoint/2010/main" val="682328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11BC9E-2F5F-45D4-BE9E-2533BB731677}" type="slidenum">
              <a:rPr lang="en-US" smtClean="0"/>
              <a:t>1</a:t>
            </a:fld>
            <a:endParaRPr lang="en-US"/>
          </a:p>
        </p:txBody>
      </p:sp>
    </p:spTree>
    <p:extLst>
      <p:ext uri="{BB962C8B-B14F-4D97-AF65-F5344CB8AC3E}">
        <p14:creationId xmlns:p14="http://schemas.microsoft.com/office/powerpoint/2010/main" val="1340702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no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6858000"/>
          </a:xfrm>
          <a:prstGeom prst="rect">
            <a:avLst/>
          </a:prstGeom>
          <a:gradFill rotWithShape="0">
            <a:gsLst>
              <a:gs pos="0">
                <a:srgbClr val="66B3FF"/>
              </a:gs>
              <a:gs pos="100000">
                <a:srgbClr val="003366"/>
              </a:gs>
            </a:gsLst>
            <a:lin ang="5400000" scaled="1"/>
          </a:gradFill>
          <a:ln w="9525">
            <a:noFill/>
            <a:miter lim="800000"/>
            <a:headEnd/>
            <a:tailEnd/>
          </a:ln>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342900" indent="-342900" algn="l" rtl="0" eaLnBrk="0" fontAlgn="base" hangingPunct="0">
        <a:spcBef>
          <a:spcPct val="20000"/>
        </a:spcBef>
        <a:spcAft>
          <a:spcPct val="0"/>
        </a:spcAft>
        <a:buChar char="•"/>
        <a:defRPr sz="3200">
          <a:solidFill>
            <a:schemeClr val="tx1"/>
          </a:solidFill>
          <a:latin typeface="+mn-lt"/>
        </a:defRPr>
      </a:lvl2pPr>
      <a:lvl3pPr marL="342900" indent="-342900" algn="l" rtl="0" eaLnBrk="0" fontAlgn="base" hangingPunct="0">
        <a:spcBef>
          <a:spcPct val="20000"/>
        </a:spcBef>
        <a:spcAft>
          <a:spcPct val="0"/>
        </a:spcAft>
        <a:buChar char="•"/>
        <a:defRPr sz="3200">
          <a:solidFill>
            <a:schemeClr val="tx1"/>
          </a:solidFill>
          <a:latin typeface="+mn-lt"/>
        </a:defRPr>
      </a:lvl3pPr>
      <a:lvl4pPr marL="342900" indent="-342900" algn="l" rtl="0" eaLnBrk="0" fontAlgn="base" hangingPunct="0">
        <a:spcBef>
          <a:spcPct val="20000"/>
        </a:spcBef>
        <a:spcAft>
          <a:spcPct val="0"/>
        </a:spcAft>
        <a:buChar char="•"/>
        <a:defRPr sz="3200">
          <a:solidFill>
            <a:schemeClr val="tx1"/>
          </a:solidFill>
          <a:latin typeface="+mn-lt"/>
        </a:defRPr>
      </a:lvl4pPr>
      <a:lvl5pPr marL="342900" indent="-342900" algn="l" rtl="0" eaLnBrk="0" fontAlgn="base" hangingPunct="0">
        <a:spcBef>
          <a:spcPct val="20000"/>
        </a:spcBef>
        <a:spcAft>
          <a:spcPct val="0"/>
        </a:spcAft>
        <a:buChar char="•"/>
        <a:defRPr sz="3200">
          <a:solidFill>
            <a:schemeClr val="tx1"/>
          </a:solidFill>
          <a:latin typeface="+mn-lt"/>
        </a:defRPr>
      </a:lvl5pPr>
      <a:lvl6pPr marL="800100" indent="-342900" algn="l" rtl="0" eaLnBrk="0" fontAlgn="base" hangingPunct="0">
        <a:spcBef>
          <a:spcPct val="20000"/>
        </a:spcBef>
        <a:spcAft>
          <a:spcPct val="0"/>
        </a:spcAft>
        <a:buChar char="•"/>
        <a:defRPr sz="3200">
          <a:solidFill>
            <a:schemeClr val="tx1"/>
          </a:solidFill>
          <a:latin typeface="+mn-lt"/>
        </a:defRPr>
      </a:lvl6pPr>
      <a:lvl7pPr marL="1257300" indent="-342900" algn="l" rtl="0" eaLnBrk="0" fontAlgn="base" hangingPunct="0">
        <a:spcBef>
          <a:spcPct val="20000"/>
        </a:spcBef>
        <a:spcAft>
          <a:spcPct val="0"/>
        </a:spcAft>
        <a:buChar char="•"/>
        <a:defRPr sz="3200">
          <a:solidFill>
            <a:schemeClr val="tx1"/>
          </a:solidFill>
          <a:latin typeface="+mn-lt"/>
        </a:defRPr>
      </a:lvl7pPr>
      <a:lvl8pPr marL="1714500" indent="-342900" algn="l" rtl="0" eaLnBrk="0" fontAlgn="base" hangingPunct="0">
        <a:spcBef>
          <a:spcPct val="20000"/>
        </a:spcBef>
        <a:spcAft>
          <a:spcPct val="0"/>
        </a:spcAft>
        <a:buChar char="•"/>
        <a:defRPr sz="3200">
          <a:solidFill>
            <a:schemeClr val="tx1"/>
          </a:solidFill>
          <a:latin typeface="+mn-lt"/>
        </a:defRPr>
      </a:lvl8pPr>
      <a:lvl9pPr marL="2171700" indent="-342900" algn="l" rtl="0" eaLnBrk="0" fontAlgn="base" hangingPunct="0">
        <a:spcBef>
          <a:spcPct val="20000"/>
        </a:spcBef>
        <a:spcAft>
          <a:spcPct val="0"/>
        </a:spcAft>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idx="4294967295"/>
          </p:nvPr>
        </p:nvSpPr>
        <p:spPr bwMode="auto">
          <a:xfrm>
            <a:off x="228600" y="533400"/>
            <a:ext cx="8675688" cy="765175"/>
          </a:xfrm>
          <a:prstGeom prst="rect">
            <a:avLst/>
          </a:prstGeom>
          <a:noFill/>
          <a:ln>
            <a:miter lim="800000"/>
            <a:headEnd/>
            <a:tailEnd/>
          </a:ln>
        </p:spPr>
        <p:txBody>
          <a:bodyPr lIns="0" tIns="0" rIns="0" bIns="0">
            <a:spAutoFit/>
          </a:bodyPr>
          <a:lstStyle/>
          <a:p>
            <a:pPr defTabSz="381000"/>
            <a:r>
              <a:rPr lang="en-US" sz="4000" b="1">
                <a:solidFill>
                  <a:srgbClr val="FFFFFF"/>
                </a:solidFill>
                <a:latin typeface="Times New Roman"/>
              </a:rPr>
              <a:t>Meditation One</a:t>
            </a:r>
          </a:p>
        </p:txBody>
      </p:sp>
      <p:sp>
        <p:nvSpPr>
          <p:cNvPr id="7171" name="Rectangle 3"/>
          <p:cNvSpPr>
            <a:spLocks noChangeArrowheads="1"/>
          </p:cNvSpPr>
          <p:nvPr/>
        </p:nvSpPr>
        <p:spPr bwMode="auto">
          <a:xfrm>
            <a:off x="250825" y="1252538"/>
            <a:ext cx="8629650" cy="22225"/>
          </a:xfrm>
          <a:prstGeom prst="rect">
            <a:avLst/>
          </a:prstGeom>
          <a:solidFill>
            <a:srgbClr val="66B3FF"/>
          </a:solidFill>
          <a:ln w="9525">
            <a:noFill/>
            <a:miter lim="800000"/>
            <a:headEnd/>
            <a:tailEnd/>
          </a:ln>
        </p:spPr>
        <p:txBody>
          <a:bodyPr/>
          <a:lstStyle/>
          <a:p>
            <a:endParaRPr lang="en-US"/>
          </a:p>
        </p:txBody>
      </p:sp>
      <p:sp>
        <p:nvSpPr>
          <p:cNvPr id="7172" name="Freeform 4"/>
          <p:cNvSpPr>
            <a:spLocks noChangeArrowheads="1"/>
          </p:cNvSpPr>
          <p:nvPr/>
        </p:nvSpPr>
        <p:spPr bwMode="auto">
          <a:xfrm>
            <a:off x="228600" y="1228725"/>
            <a:ext cx="8675688" cy="68263"/>
          </a:xfrm>
          <a:custGeom>
            <a:avLst/>
            <a:gdLst/>
            <a:ahLst/>
            <a:cxnLst>
              <a:cxn ang="0">
                <a:pos x="0" y="43"/>
              </a:cxn>
              <a:cxn ang="0">
                <a:pos x="5465" y="43"/>
              </a:cxn>
              <a:cxn ang="0">
                <a:pos x="5465" y="0"/>
              </a:cxn>
              <a:cxn ang="0">
                <a:pos x="5450" y="15"/>
              </a:cxn>
              <a:cxn ang="0">
                <a:pos x="5450" y="29"/>
              </a:cxn>
              <a:cxn ang="0">
                <a:pos x="14" y="29"/>
              </a:cxn>
              <a:cxn ang="0">
                <a:pos x="0" y="43"/>
              </a:cxn>
            </a:cxnLst>
            <a:rect l="0" t="0" r="r" b="b"/>
            <a:pathLst>
              <a:path w="5465" h="43">
                <a:moveTo>
                  <a:pt x="0" y="43"/>
                </a:moveTo>
                <a:lnTo>
                  <a:pt x="5465" y="43"/>
                </a:lnTo>
                <a:lnTo>
                  <a:pt x="5465" y="0"/>
                </a:lnTo>
                <a:lnTo>
                  <a:pt x="5450" y="15"/>
                </a:lnTo>
                <a:lnTo>
                  <a:pt x="5450" y="29"/>
                </a:lnTo>
                <a:lnTo>
                  <a:pt x="14" y="29"/>
                </a:lnTo>
                <a:lnTo>
                  <a:pt x="0" y="43"/>
                </a:lnTo>
                <a:close/>
              </a:path>
            </a:pathLst>
          </a:custGeom>
          <a:solidFill>
            <a:srgbClr val="005CB2"/>
          </a:solidFill>
          <a:ln w="9525">
            <a:noFill/>
            <a:round/>
            <a:headEnd/>
            <a:tailEnd/>
          </a:ln>
        </p:spPr>
        <p:txBody>
          <a:bodyPr/>
          <a:lstStyle/>
          <a:p>
            <a:endParaRPr lang="en-US"/>
          </a:p>
        </p:txBody>
      </p:sp>
      <p:sp>
        <p:nvSpPr>
          <p:cNvPr id="7173" name="Freeform 5"/>
          <p:cNvSpPr>
            <a:spLocks noChangeArrowheads="1"/>
          </p:cNvSpPr>
          <p:nvPr/>
        </p:nvSpPr>
        <p:spPr bwMode="auto">
          <a:xfrm>
            <a:off x="228600" y="1228725"/>
            <a:ext cx="8675688" cy="68263"/>
          </a:xfrm>
          <a:custGeom>
            <a:avLst/>
            <a:gdLst/>
            <a:ahLst/>
            <a:cxnLst>
              <a:cxn ang="0">
                <a:pos x="0" y="43"/>
              </a:cxn>
              <a:cxn ang="0">
                <a:pos x="0" y="0"/>
              </a:cxn>
              <a:cxn ang="0">
                <a:pos x="5465" y="0"/>
              </a:cxn>
              <a:cxn ang="0">
                <a:pos x="5450" y="15"/>
              </a:cxn>
              <a:cxn ang="0">
                <a:pos x="14" y="15"/>
              </a:cxn>
              <a:cxn ang="0">
                <a:pos x="14" y="29"/>
              </a:cxn>
              <a:cxn ang="0">
                <a:pos x="0" y="43"/>
              </a:cxn>
            </a:cxnLst>
            <a:rect l="0" t="0" r="r" b="b"/>
            <a:pathLst>
              <a:path w="5465" h="43">
                <a:moveTo>
                  <a:pt x="0" y="43"/>
                </a:moveTo>
                <a:lnTo>
                  <a:pt x="0" y="0"/>
                </a:lnTo>
                <a:lnTo>
                  <a:pt x="5465" y="0"/>
                </a:lnTo>
                <a:lnTo>
                  <a:pt x="5450" y="15"/>
                </a:lnTo>
                <a:lnTo>
                  <a:pt x="14" y="15"/>
                </a:lnTo>
                <a:lnTo>
                  <a:pt x="14" y="29"/>
                </a:lnTo>
                <a:lnTo>
                  <a:pt x="0" y="43"/>
                </a:lnTo>
                <a:close/>
              </a:path>
            </a:pathLst>
          </a:custGeom>
          <a:solidFill>
            <a:srgbClr val="C1E1FF"/>
          </a:solidFill>
          <a:ln w="9525">
            <a:noFill/>
            <a:round/>
            <a:headEnd/>
            <a:tailEnd/>
          </a:ln>
        </p:spPr>
        <p:txBody>
          <a:bodyPr/>
          <a:lstStyle/>
          <a:p>
            <a:endParaRPr lang="en-US"/>
          </a:p>
        </p:txBody>
      </p:sp>
      <p:sp>
        <p:nvSpPr>
          <p:cNvPr id="7174" name="Rectangle 6"/>
          <p:cNvSpPr>
            <a:spLocks noGrp="1" noChangeArrowheads="1"/>
          </p:cNvSpPr>
          <p:nvPr>
            <p:ph type="subTitle" idx="4294967295"/>
          </p:nvPr>
        </p:nvSpPr>
        <p:spPr bwMode="auto">
          <a:xfrm>
            <a:off x="227013" y="1420813"/>
            <a:ext cx="8678862" cy="458787"/>
          </a:xfrm>
          <a:prstGeom prst="rect">
            <a:avLst/>
          </a:prstGeom>
          <a:noFill/>
          <a:ln>
            <a:miter lim="800000"/>
            <a:headEnd/>
            <a:tailEnd/>
          </a:ln>
        </p:spPr>
        <p:txBody>
          <a:bodyPr lIns="0" tIns="0" rIns="0" bIns="0">
            <a:spAutoFit/>
          </a:bodyPr>
          <a:lstStyle/>
          <a:p>
            <a:pPr marL="0" indent="0" algn="ctr" defTabSz="381000">
              <a:spcBef>
                <a:spcPct val="0"/>
              </a:spcBef>
              <a:buFontTx/>
              <a:buNone/>
            </a:pPr>
            <a:r>
              <a:rPr lang="en-US" sz="2800" dirty="0">
                <a:solidFill>
                  <a:srgbClr val="CCE6FF"/>
                </a:solidFill>
                <a:latin typeface="Times New Roman"/>
              </a:rPr>
              <a:t>What is the objective of the Meditations?</a:t>
            </a:r>
          </a:p>
        </p:txBody>
      </p:sp>
      <p:sp>
        <p:nvSpPr>
          <p:cNvPr id="7175" name="Text Box 7"/>
          <p:cNvSpPr txBox="1">
            <a:spLocks noChangeArrowheads="1"/>
          </p:cNvSpPr>
          <p:nvPr/>
        </p:nvSpPr>
        <p:spPr bwMode="auto">
          <a:xfrm>
            <a:off x="228600" y="2382838"/>
            <a:ext cx="8675688" cy="369332"/>
          </a:xfrm>
          <a:prstGeom prst="rect">
            <a:avLst/>
          </a:prstGeom>
          <a:noFill/>
          <a:ln w="9525">
            <a:noFill/>
            <a:miter lim="800000"/>
            <a:headEnd/>
            <a:tailEnd/>
          </a:ln>
        </p:spPr>
        <p:txBody>
          <a:bodyPr lIns="0" tIns="0" rIns="0" bIns="0">
            <a:spAutoFit/>
          </a:bodyPr>
          <a:lstStyle/>
          <a:p>
            <a:pPr algn="ctr" defTabSz="381000"/>
            <a:r>
              <a:rPr lang="en-US" sz="2400" dirty="0">
                <a:solidFill>
                  <a:srgbClr val="FFFFFF"/>
                </a:solidFill>
                <a:latin typeface="Times New Roman"/>
              </a:rPr>
              <a:t>Hint: look at first sentence of Med.  I.</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1600" y="3255408"/>
            <a:ext cx="6633557" cy="2574868"/>
          </a:xfrm>
          <a:prstGeom prst="rect">
            <a:avLst/>
          </a:prstGeom>
        </p:spPr>
      </p:pic>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5"/>
                                        </p:tgtEl>
                                        <p:attrNameLst>
                                          <p:attrName>style.visibility</p:attrName>
                                        </p:attrNameLst>
                                      </p:cBhvr>
                                      <p:to>
                                        <p:strVal val="visible"/>
                                      </p:to>
                                    </p:set>
                                    <p:anim calcmode="lin" valueType="num">
                                      <p:cBhvr additive="base">
                                        <p:cTn id="7" dur="500" fill="hold"/>
                                        <p:tgtEl>
                                          <p:spTgt spid="7175"/>
                                        </p:tgtEl>
                                        <p:attrNameLst>
                                          <p:attrName>ppt_x</p:attrName>
                                        </p:attrNameLst>
                                      </p:cBhvr>
                                      <p:tavLst>
                                        <p:tav tm="0">
                                          <p:val>
                                            <p:strVal val="#ppt_x"/>
                                          </p:val>
                                        </p:tav>
                                        <p:tav tm="100000">
                                          <p:val>
                                            <p:strVal val="#ppt_x"/>
                                          </p:val>
                                        </p:tav>
                                      </p:tavLst>
                                    </p:anim>
                                    <p:anim calcmode="lin" valueType="num">
                                      <p:cBhvr additive="base">
                                        <p:cTn id="8" dur="500" fill="hold"/>
                                        <p:tgtEl>
                                          <p:spTgt spid="717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idx="4294967295"/>
          </p:nvPr>
        </p:nvSpPr>
        <p:spPr bwMode="auto">
          <a:xfrm>
            <a:off x="228600" y="533400"/>
            <a:ext cx="8675688" cy="1231106"/>
          </a:xfrm>
          <a:prstGeom prst="rect">
            <a:avLst/>
          </a:prstGeom>
          <a:noFill/>
          <a:ln>
            <a:miter lim="800000"/>
            <a:headEnd/>
            <a:tailEnd/>
          </a:ln>
        </p:spPr>
        <p:txBody>
          <a:bodyPr lIns="0" tIns="0" rIns="0" bIns="0">
            <a:spAutoFit/>
          </a:bodyPr>
          <a:lstStyle/>
          <a:p>
            <a:pPr defTabSz="381000"/>
            <a:r>
              <a:rPr lang="en-US" sz="4000" b="1" dirty="0">
                <a:solidFill>
                  <a:srgbClr val="FFFFFF"/>
                </a:solidFill>
                <a:latin typeface="Times New Roman"/>
              </a:rPr>
              <a:t>What beliefs remain </a:t>
            </a:r>
            <a:r>
              <a:rPr lang="en-US" sz="4000" b="1" dirty="0" smtClean="0">
                <a:solidFill>
                  <a:srgbClr val="FFFFFF"/>
                </a:solidFill>
                <a:latin typeface="Times New Roman"/>
              </a:rPr>
              <a:t>intact if we assume the EDH is true?</a:t>
            </a:r>
            <a:endParaRPr lang="en-US" sz="4000" b="1" dirty="0">
              <a:solidFill>
                <a:srgbClr val="FFFFFF"/>
              </a:solidFill>
              <a:latin typeface="Times New Roman"/>
            </a:endParaRPr>
          </a:p>
        </p:txBody>
      </p:sp>
      <p:sp>
        <p:nvSpPr>
          <p:cNvPr id="15363" name="Rectangle 3"/>
          <p:cNvSpPr>
            <a:spLocks noChangeArrowheads="1"/>
          </p:cNvSpPr>
          <p:nvPr/>
        </p:nvSpPr>
        <p:spPr bwMode="auto">
          <a:xfrm>
            <a:off x="278448" y="1771809"/>
            <a:ext cx="8629650" cy="9425"/>
          </a:xfrm>
          <a:prstGeom prst="rect">
            <a:avLst/>
          </a:prstGeom>
          <a:solidFill>
            <a:srgbClr val="66B3FF"/>
          </a:solidFill>
          <a:ln w="9525">
            <a:noFill/>
            <a:miter lim="800000"/>
            <a:headEnd/>
            <a:tailEnd/>
          </a:ln>
        </p:spPr>
        <p:txBody>
          <a:bodyPr/>
          <a:lstStyle/>
          <a:p>
            <a:endParaRPr lang="en-US"/>
          </a:p>
        </p:txBody>
      </p:sp>
      <p:sp>
        <p:nvSpPr>
          <p:cNvPr id="15364" name="Freeform 4"/>
          <p:cNvSpPr>
            <a:spLocks noChangeArrowheads="1"/>
          </p:cNvSpPr>
          <p:nvPr/>
        </p:nvSpPr>
        <p:spPr bwMode="auto">
          <a:xfrm>
            <a:off x="255429" y="1795831"/>
            <a:ext cx="8675688" cy="69850"/>
          </a:xfrm>
          <a:custGeom>
            <a:avLst/>
            <a:gdLst/>
            <a:ahLst/>
            <a:cxnLst>
              <a:cxn ang="0">
                <a:pos x="0" y="44"/>
              </a:cxn>
              <a:cxn ang="0">
                <a:pos x="5465" y="44"/>
              </a:cxn>
              <a:cxn ang="0">
                <a:pos x="5465" y="0"/>
              </a:cxn>
              <a:cxn ang="0">
                <a:pos x="5450" y="15"/>
              </a:cxn>
              <a:cxn ang="0">
                <a:pos x="5450" y="29"/>
              </a:cxn>
              <a:cxn ang="0">
                <a:pos x="14" y="29"/>
              </a:cxn>
              <a:cxn ang="0">
                <a:pos x="0" y="44"/>
              </a:cxn>
            </a:cxnLst>
            <a:rect l="0" t="0" r="r" b="b"/>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w="9525">
            <a:noFill/>
            <a:round/>
            <a:headEnd/>
            <a:tailEnd/>
          </a:ln>
        </p:spPr>
        <p:txBody>
          <a:bodyPr/>
          <a:lstStyle/>
          <a:p>
            <a:endParaRPr lang="en-US"/>
          </a:p>
        </p:txBody>
      </p:sp>
      <p:sp>
        <p:nvSpPr>
          <p:cNvPr id="15365" name="Freeform 5"/>
          <p:cNvSpPr>
            <a:spLocks noChangeArrowheads="1"/>
          </p:cNvSpPr>
          <p:nvPr/>
        </p:nvSpPr>
        <p:spPr bwMode="auto">
          <a:xfrm>
            <a:off x="278448" y="1767682"/>
            <a:ext cx="8675688" cy="69850"/>
          </a:xfrm>
          <a:custGeom>
            <a:avLst/>
            <a:gdLst/>
            <a:ahLst/>
            <a:cxnLst>
              <a:cxn ang="0">
                <a:pos x="0" y="44"/>
              </a:cxn>
              <a:cxn ang="0">
                <a:pos x="0" y="0"/>
              </a:cxn>
              <a:cxn ang="0">
                <a:pos x="5465" y="0"/>
              </a:cxn>
              <a:cxn ang="0">
                <a:pos x="5450" y="15"/>
              </a:cxn>
              <a:cxn ang="0">
                <a:pos x="14" y="15"/>
              </a:cxn>
              <a:cxn ang="0">
                <a:pos x="14" y="29"/>
              </a:cxn>
              <a:cxn ang="0">
                <a:pos x="0" y="44"/>
              </a:cxn>
            </a:cxnLst>
            <a:rect l="0" t="0" r="r" b="b"/>
            <a:pathLst>
              <a:path w="5465" h="44">
                <a:moveTo>
                  <a:pt x="0" y="44"/>
                </a:moveTo>
                <a:lnTo>
                  <a:pt x="0" y="0"/>
                </a:lnTo>
                <a:lnTo>
                  <a:pt x="5465" y="0"/>
                </a:lnTo>
                <a:lnTo>
                  <a:pt x="5450" y="15"/>
                </a:lnTo>
                <a:lnTo>
                  <a:pt x="14" y="15"/>
                </a:lnTo>
                <a:lnTo>
                  <a:pt x="14" y="29"/>
                </a:lnTo>
                <a:lnTo>
                  <a:pt x="0" y="44"/>
                </a:lnTo>
                <a:close/>
              </a:path>
            </a:pathLst>
          </a:custGeom>
          <a:solidFill>
            <a:srgbClr val="C1E1FF"/>
          </a:solidFill>
          <a:ln w="9525">
            <a:noFill/>
            <a:round/>
            <a:headEnd/>
            <a:tailEnd/>
          </a:ln>
        </p:spPr>
        <p:txBody>
          <a:bodyPr/>
          <a:lstStyle/>
          <a:p>
            <a:endParaRPr lang="en-US"/>
          </a:p>
        </p:txBody>
      </p:sp>
      <p:sp>
        <p:nvSpPr>
          <p:cNvPr id="15366" name="Text Box 6"/>
          <p:cNvSpPr txBox="1">
            <a:spLocks noChangeArrowheads="1"/>
          </p:cNvSpPr>
          <p:nvPr/>
        </p:nvSpPr>
        <p:spPr bwMode="auto">
          <a:xfrm>
            <a:off x="228600" y="2057400"/>
            <a:ext cx="8675688" cy="1969770"/>
          </a:xfrm>
          <a:prstGeom prst="rect">
            <a:avLst/>
          </a:prstGeom>
          <a:noFill/>
          <a:ln w="9525">
            <a:noFill/>
            <a:miter lim="800000"/>
            <a:headEnd/>
            <a:tailEnd/>
          </a:ln>
        </p:spPr>
        <p:txBody>
          <a:bodyPr lIns="0" tIns="0" rIns="0" bIns="0">
            <a:spAutoFit/>
          </a:bodyPr>
          <a:lstStyle/>
          <a:p>
            <a:pPr algn="ctr" defTabSz="381000"/>
            <a:r>
              <a:rPr lang="en-US" sz="3200" dirty="0">
                <a:solidFill>
                  <a:srgbClr val="FFFFFF"/>
                </a:solidFill>
                <a:latin typeface="Times New Roman"/>
              </a:rPr>
              <a:t>NONE.</a:t>
            </a:r>
          </a:p>
          <a:p>
            <a:pPr algn="ctr" defTabSz="381000"/>
            <a:r>
              <a:rPr lang="en-US" sz="3200" dirty="0">
                <a:solidFill>
                  <a:srgbClr val="FFFFFF"/>
                </a:solidFill>
                <a:latin typeface="Times New Roman"/>
              </a:rPr>
              <a:t>Epistemic Vertigo.</a:t>
            </a:r>
          </a:p>
          <a:p>
            <a:pPr algn="ctr" defTabSz="381000"/>
            <a:r>
              <a:rPr lang="en-US" sz="3200" dirty="0" smtClean="0">
                <a:solidFill>
                  <a:srgbClr val="FFFFFF"/>
                </a:solidFill>
                <a:latin typeface="Times New Roman"/>
              </a:rPr>
              <a:t>Maximal uncertainty in our beliefs.</a:t>
            </a:r>
            <a:endParaRPr lang="en-US" sz="3200" dirty="0">
              <a:solidFill>
                <a:srgbClr val="FFFFFF"/>
              </a:solidFill>
              <a:latin typeface="Times New Roman"/>
            </a:endParaRPr>
          </a:p>
          <a:p>
            <a:pPr algn="ctr" defTabSz="381000"/>
            <a:r>
              <a:rPr lang="en-US" sz="3200" dirty="0" smtClean="0">
                <a:solidFill>
                  <a:srgbClr val="FFFFFF"/>
                </a:solidFill>
                <a:latin typeface="Times New Roman"/>
              </a:rPr>
              <a:t>What is left to us but ‘cognitive despair’?</a:t>
            </a:r>
            <a:endParaRPr lang="en-US" sz="3200" dirty="0">
              <a:solidFill>
                <a:srgbClr val="FFFFFF"/>
              </a:solidFill>
              <a:latin typeface="Times New Roman"/>
            </a:endParaRPr>
          </a:p>
        </p:txBody>
      </p:sp>
    </p:spTree>
  </p:cSld>
  <p:clrMapOvr>
    <a:masterClrMapping/>
  </p:clrMapOvr>
  <p:transition advClick="0">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subTitle" idx="4294967295"/>
          </p:nvPr>
        </p:nvSpPr>
        <p:spPr bwMode="auto">
          <a:xfrm>
            <a:off x="112713" y="330397"/>
            <a:ext cx="8678862" cy="430887"/>
          </a:xfrm>
          <a:prstGeom prst="rect">
            <a:avLst/>
          </a:prstGeom>
          <a:noFill/>
          <a:ln>
            <a:miter lim="800000"/>
            <a:headEnd/>
            <a:tailEnd/>
          </a:ln>
        </p:spPr>
        <p:txBody>
          <a:bodyPr lIns="0" tIns="0" rIns="0" bIns="0">
            <a:spAutoFit/>
          </a:bodyPr>
          <a:lstStyle/>
          <a:p>
            <a:pPr marL="0" indent="0" algn="ctr" defTabSz="381000">
              <a:spcBef>
                <a:spcPct val="0"/>
              </a:spcBef>
              <a:buFontTx/>
              <a:buNone/>
            </a:pPr>
            <a:r>
              <a:rPr lang="en-US" sz="2800" dirty="0">
                <a:solidFill>
                  <a:srgbClr val="CCE6FF"/>
                </a:solidFill>
                <a:latin typeface="Times New Roman"/>
              </a:rPr>
              <a:t>How do we know he is after Absolute Knowledge (K</a:t>
            </a:r>
            <a:r>
              <a:rPr lang="en-US" sz="2800" dirty="0" smtClean="0">
                <a:solidFill>
                  <a:srgbClr val="CCE6FF"/>
                </a:solidFill>
                <a:latin typeface="Times New Roman"/>
              </a:rPr>
              <a:t>*)?</a:t>
            </a:r>
            <a:endParaRPr lang="en-US" sz="2800" dirty="0">
              <a:solidFill>
                <a:srgbClr val="CCE6FF"/>
              </a:solidFill>
              <a:latin typeface="Times New Roman"/>
            </a:endParaRPr>
          </a:p>
        </p:txBody>
      </p:sp>
      <p:sp>
        <p:nvSpPr>
          <p:cNvPr id="8195" name="Text Box 3"/>
          <p:cNvSpPr txBox="1">
            <a:spLocks noChangeArrowheads="1"/>
          </p:cNvSpPr>
          <p:nvPr/>
        </p:nvSpPr>
        <p:spPr bwMode="auto">
          <a:xfrm>
            <a:off x="1752600" y="2696414"/>
            <a:ext cx="8675688" cy="517525"/>
          </a:xfrm>
          <a:prstGeom prst="rect">
            <a:avLst/>
          </a:prstGeom>
          <a:noFill/>
          <a:ln w="9525">
            <a:noFill/>
            <a:miter lim="800000"/>
            <a:headEnd/>
            <a:tailEnd/>
          </a:ln>
        </p:spPr>
        <p:txBody>
          <a:bodyPr lIns="0" tIns="0" rIns="0" bIns="0">
            <a:spAutoFit/>
          </a:bodyPr>
          <a:lstStyle/>
          <a:p>
            <a:pPr defTabSz="381000"/>
            <a:r>
              <a:rPr lang="en-US" sz="3200" dirty="0">
                <a:solidFill>
                  <a:srgbClr val="FFFFFF"/>
                </a:solidFill>
                <a:latin typeface="Times New Roman"/>
              </a:rPr>
              <a:t>RD’s Answer: ‘certainty of belief’</a:t>
            </a:r>
          </a:p>
        </p:txBody>
      </p:sp>
      <p:sp>
        <p:nvSpPr>
          <p:cNvPr id="2" name="Rectangle 1"/>
          <p:cNvSpPr/>
          <p:nvPr/>
        </p:nvSpPr>
        <p:spPr>
          <a:xfrm>
            <a:off x="609600" y="906779"/>
            <a:ext cx="7391400" cy="646331"/>
          </a:xfrm>
          <a:prstGeom prst="rect">
            <a:avLst/>
          </a:prstGeom>
        </p:spPr>
        <p:txBody>
          <a:bodyPr wrap="square">
            <a:spAutoFit/>
          </a:bodyPr>
          <a:lstStyle/>
          <a:p>
            <a:pPr algn="ctr" defTabSz="381000"/>
            <a:r>
              <a:rPr lang="en-US" b="1" dirty="0">
                <a:solidFill>
                  <a:srgbClr val="CCE6FF"/>
                </a:solidFill>
                <a:latin typeface="Times New Roman"/>
              </a:rPr>
              <a:t>Hint: He wants to avoid the possibility of </a:t>
            </a:r>
            <a:r>
              <a:rPr lang="en-US" b="1" i="1" dirty="0" smtClean="0">
                <a:solidFill>
                  <a:srgbClr val="CCE6FF"/>
                </a:solidFill>
                <a:latin typeface="Times New Roman"/>
              </a:rPr>
              <a:t>any future mistakes in science </a:t>
            </a:r>
            <a:endParaRPr lang="en-US" b="1" dirty="0">
              <a:solidFill>
                <a:srgbClr val="CCE6FF"/>
              </a:solidFill>
              <a:latin typeface="Times New Roman"/>
            </a:endParaRPr>
          </a:p>
          <a:p>
            <a:pPr algn="ctr" defTabSz="381000"/>
            <a:r>
              <a:rPr lang="en-US" b="1" dirty="0">
                <a:solidFill>
                  <a:srgbClr val="CCE6FF"/>
                </a:solidFill>
                <a:latin typeface="Times New Roman"/>
              </a:rPr>
              <a:t>like those we made in the </a:t>
            </a:r>
            <a:r>
              <a:rPr lang="en-US" b="1" dirty="0" smtClean="0">
                <a:solidFill>
                  <a:srgbClr val="CCE6FF"/>
                </a:solidFill>
                <a:latin typeface="Times New Roman"/>
              </a:rPr>
              <a:t>past (Aristotle on falling bodies, for example).</a:t>
            </a:r>
            <a:endParaRPr lang="en-US" b="1" dirty="0">
              <a:solidFill>
                <a:srgbClr val="CCE6FF"/>
              </a:solidFill>
              <a:latin typeface="Times New Roman"/>
            </a:endParaRPr>
          </a:p>
        </p:txBody>
      </p:sp>
      <p:sp>
        <p:nvSpPr>
          <p:cNvPr id="3" name="Rectangle 2"/>
          <p:cNvSpPr/>
          <p:nvPr/>
        </p:nvSpPr>
        <p:spPr>
          <a:xfrm>
            <a:off x="241301" y="1866962"/>
            <a:ext cx="8421686" cy="523220"/>
          </a:xfrm>
          <a:prstGeom prst="rect">
            <a:avLst/>
          </a:prstGeom>
        </p:spPr>
        <p:txBody>
          <a:bodyPr wrap="square">
            <a:spAutoFit/>
          </a:bodyPr>
          <a:lstStyle/>
          <a:p>
            <a:pPr algn="ctr" defTabSz="381000"/>
            <a:r>
              <a:rPr lang="en-US" sz="2800" dirty="0">
                <a:solidFill>
                  <a:srgbClr val="CCE6FF"/>
                </a:solidFill>
                <a:latin typeface="Times New Roman"/>
              </a:rPr>
              <a:t>How do we get K*?  How do we know when we have it</a:t>
            </a:r>
            <a:r>
              <a:rPr lang="en-US" sz="2800" dirty="0" smtClean="0">
                <a:solidFill>
                  <a:srgbClr val="CCE6FF"/>
                </a:solidFill>
                <a:latin typeface="Times New Roman"/>
              </a:rPr>
              <a:t>?</a:t>
            </a:r>
            <a:endParaRPr lang="en-US" sz="2800" dirty="0">
              <a:solidFill>
                <a:srgbClr val="CCE6FF"/>
              </a:solidFill>
              <a:latin typeface="Times New Roman"/>
            </a:endParaRPr>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195"/>
                                        </p:tgtEl>
                                        <p:attrNameLst>
                                          <p:attrName>style.visibility</p:attrName>
                                        </p:attrNameLst>
                                      </p:cBhvr>
                                      <p:to>
                                        <p:strVal val="visible"/>
                                      </p:to>
                                    </p:set>
                                    <p:anim calcmode="lin" valueType="num">
                                      <p:cBhvr additive="base">
                                        <p:cTn id="23" dur="500" fill="hold"/>
                                        <p:tgtEl>
                                          <p:spTgt spid="8195"/>
                                        </p:tgtEl>
                                        <p:attrNameLst>
                                          <p:attrName>ppt_x</p:attrName>
                                        </p:attrNameLst>
                                      </p:cBhvr>
                                      <p:tavLst>
                                        <p:tav tm="0">
                                          <p:val>
                                            <p:strVal val="#ppt_x"/>
                                          </p:val>
                                        </p:tav>
                                        <p:tav tm="100000">
                                          <p:val>
                                            <p:strVal val="#ppt_x"/>
                                          </p:val>
                                        </p:tav>
                                      </p:tavLst>
                                    </p:anim>
                                    <p:anim calcmode="lin" valueType="num">
                                      <p:cBhvr additive="base">
                                        <p:cTn id="24"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uiExpand="1" build="p" animBg="1"/>
      <p:bldP spid="8195" grpId="0"/>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20133" y="152400"/>
            <a:ext cx="8697913" cy="430887"/>
          </a:xfrm>
          <a:prstGeom prst="rect">
            <a:avLst/>
          </a:prstGeom>
          <a:noFill/>
          <a:ln w="9525">
            <a:noFill/>
            <a:miter lim="800000"/>
            <a:headEnd/>
            <a:tailEnd/>
          </a:ln>
        </p:spPr>
        <p:txBody>
          <a:bodyPr lIns="0" tIns="0" rIns="0" bIns="0">
            <a:spAutoFit/>
          </a:bodyPr>
          <a:lstStyle/>
          <a:p>
            <a:pPr defTabSz="381000"/>
            <a:r>
              <a:rPr lang="en-US" sz="2800" dirty="0">
                <a:solidFill>
                  <a:srgbClr val="FFFFFF"/>
                </a:solidFill>
                <a:latin typeface="Times New Roman"/>
              </a:rPr>
              <a:t>1) </a:t>
            </a:r>
            <a:r>
              <a:rPr lang="en-US" sz="2400" dirty="0">
                <a:solidFill>
                  <a:srgbClr val="FFFFFF"/>
                </a:solidFill>
                <a:latin typeface="Times New Roman"/>
              </a:rPr>
              <a:t>What </a:t>
            </a:r>
            <a:r>
              <a:rPr lang="en-US" sz="2400" u="sng" dirty="0">
                <a:solidFill>
                  <a:srgbClr val="FFFFFF"/>
                </a:solidFill>
                <a:latin typeface="Times New Roman"/>
              </a:rPr>
              <a:t>is</a:t>
            </a:r>
            <a:r>
              <a:rPr lang="en-US" sz="2400" dirty="0">
                <a:solidFill>
                  <a:srgbClr val="FFFFFF"/>
                </a:solidFill>
                <a:latin typeface="Times New Roman"/>
              </a:rPr>
              <a:t> this "certainty"? </a:t>
            </a:r>
            <a:r>
              <a:rPr lang="en-US" sz="2400" dirty="0" smtClean="0">
                <a:solidFill>
                  <a:srgbClr val="FFFFFF"/>
                </a:solidFill>
                <a:latin typeface="Times New Roman"/>
              </a:rPr>
              <a:t>A </a:t>
            </a:r>
            <a:r>
              <a:rPr lang="en-US" sz="2400" i="1" dirty="0" smtClean="0">
                <a:solidFill>
                  <a:srgbClr val="FFFFFF"/>
                </a:solidFill>
                <a:latin typeface="Times New Roman"/>
              </a:rPr>
              <a:t>feeling </a:t>
            </a:r>
            <a:r>
              <a:rPr lang="en-US" sz="2400" dirty="0" smtClean="0">
                <a:solidFill>
                  <a:srgbClr val="FFFFFF"/>
                </a:solidFill>
                <a:latin typeface="Times New Roman"/>
              </a:rPr>
              <a:t>of confidence?</a:t>
            </a:r>
            <a:endParaRPr lang="en-US" sz="2400" dirty="0">
              <a:solidFill>
                <a:srgbClr val="FFFFFF"/>
              </a:solidFill>
              <a:latin typeface="Times New Roman"/>
            </a:endParaRPr>
          </a:p>
        </p:txBody>
      </p:sp>
      <p:sp>
        <p:nvSpPr>
          <p:cNvPr id="2" name="Rectangle 1"/>
          <p:cNvSpPr/>
          <p:nvPr/>
        </p:nvSpPr>
        <p:spPr>
          <a:xfrm>
            <a:off x="262467" y="5257800"/>
            <a:ext cx="8664046" cy="830997"/>
          </a:xfrm>
          <a:prstGeom prst="rect">
            <a:avLst/>
          </a:prstGeom>
        </p:spPr>
        <p:txBody>
          <a:bodyPr wrap="square">
            <a:spAutoFit/>
          </a:bodyPr>
          <a:lstStyle/>
          <a:p>
            <a:pPr defTabSz="381000"/>
            <a:r>
              <a:rPr lang="en-US" sz="2400" dirty="0">
                <a:solidFill>
                  <a:srgbClr val="FFFFFF"/>
                </a:solidFill>
                <a:latin typeface="Times New Roman"/>
              </a:rPr>
              <a:t> 5) Then what provides verification that overcomes the</a:t>
            </a:r>
          </a:p>
          <a:p>
            <a:pPr defTabSz="381000"/>
            <a:r>
              <a:rPr lang="en-US" sz="2400" dirty="0">
                <a:solidFill>
                  <a:srgbClr val="FFFFFF"/>
                </a:solidFill>
                <a:latin typeface="Times New Roman"/>
              </a:rPr>
              <a:t>     possibility of error</a:t>
            </a:r>
            <a:r>
              <a:rPr lang="en-US" sz="2400" dirty="0" smtClean="0">
                <a:solidFill>
                  <a:srgbClr val="FFFFFF"/>
                </a:solidFill>
                <a:latin typeface="Times New Roman"/>
              </a:rPr>
              <a:t>? RD’s proposal: </a:t>
            </a:r>
            <a:r>
              <a:rPr lang="en-US" sz="2400" i="1" dirty="0" smtClean="0">
                <a:solidFill>
                  <a:srgbClr val="FFFFFF"/>
                </a:solidFill>
                <a:latin typeface="Times New Roman"/>
              </a:rPr>
              <a:t>objective certainty</a:t>
            </a:r>
            <a:r>
              <a:rPr lang="en-US" sz="2400" dirty="0" smtClean="0">
                <a:solidFill>
                  <a:srgbClr val="FFFFFF"/>
                </a:solidFill>
                <a:latin typeface="Times New Roman"/>
              </a:rPr>
              <a:t>.</a:t>
            </a:r>
            <a:endParaRPr lang="en-US" sz="2400" dirty="0">
              <a:solidFill>
                <a:srgbClr val="FFFFFF"/>
              </a:solidFill>
              <a:latin typeface="Times New Roman"/>
            </a:endParaRPr>
          </a:p>
        </p:txBody>
      </p:sp>
      <p:sp>
        <p:nvSpPr>
          <p:cNvPr id="3" name="Rectangle 2"/>
          <p:cNvSpPr/>
          <p:nvPr/>
        </p:nvSpPr>
        <p:spPr>
          <a:xfrm>
            <a:off x="220133" y="2566145"/>
            <a:ext cx="8245005" cy="461665"/>
          </a:xfrm>
          <a:prstGeom prst="rect">
            <a:avLst/>
          </a:prstGeom>
        </p:spPr>
        <p:txBody>
          <a:bodyPr wrap="square">
            <a:spAutoFit/>
          </a:bodyPr>
          <a:lstStyle/>
          <a:p>
            <a:pPr defTabSz="381000"/>
            <a:r>
              <a:rPr lang="en-US" sz="2400" dirty="0">
                <a:solidFill>
                  <a:srgbClr val="FFFFFF"/>
                </a:solidFill>
                <a:latin typeface="Times New Roman"/>
              </a:rPr>
              <a:t>3) Then does </a:t>
            </a:r>
            <a:r>
              <a:rPr lang="en-US" sz="2400" dirty="0" smtClean="0">
                <a:solidFill>
                  <a:srgbClr val="FFFFFF"/>
                </a:solidFill>
                <a:latin typeface="Times New Roman"/>
              </a:rPr>
              <a:t>certainty of </a:t>
            </a:r>
            <a:r>
              <a:rPr lang="en-US" sz="2400" dirty="0">
                <a:solidFill>
                  <a:srgbClr val="FFFFFF"/>
                </a:solidFill>
                <a:latin typeface="Times New Roman"/>
              </a:rPr>
              <a:t>belief = "verified belief"?</a:t>
            </a:r>
          </a:p>
        </p:txBody>
      </p:sp>
      <p:sp>
        <p:nvSpPr>
          <p:cNvPr id="4" name="Rectangle 3"/>
          <p:cNvSpPr/>
          <p:nvPr/>
        </p:nvSpPr>
        <p:spPr>
          <a:xfrm>
            <a:off x="829734" y="609600"/>
            <a:ext cx="6705600" cy="784830"/>
          </a:xfrm>
          <a:prstGeom prst="rect">
            <a:avLst/>
          </a:prstGeom>
        </p:spPr>
        <p:txBody>
          <a:bodyPr wrap="square">
            <a:spAutoFit/>
          </a:bodyPr>
          <a:lstStyle/>
          <a:p>
            <a:pPr defTabSz="381000"/>
            <a:r>
              <a:rPr lang="en-US" sz="1500" dirty="0">
                <a:solidFill>
                  <a:srgbClr val="FFFFFF"/>
                </a:solidFill>
                <a:latin typeface="Times New Roman"/>
              </a:rPr>
              <a:t> </a:t>
            </a:r>
            <a:r>
              <a:rPr lang="en-US" sz="1500" dirty="0">
                <a:solidFill>
                  <a:srgbClr val="FFFF00"/>
                </a:solidFill>
                <a:latin typeface="Times New Roman"/>
              </a:rPr>
              <a:t>Unlikely. </a:t>
            </a:r>
            <a:r>
              <a:rPr lang="en-US" sz="1500" dirty="0" smtClean="0">
                <a:solidFill>
                  <a:srgbClr val="FFFF00"/>
                </a:solidFill>
                <a:latin typeface="Times New Roman"/>
              </a:rPr>
              <a:t>In 1938, Neville Chamberlain came back from a meeting with Hitler confident that he had an agreement that was ensure “Peace in our Time”. This didn’t work out so well, for Europe, or much of the rest of the world in World War II!</a:t>
            </a:r>
            <a:endParaRPr lang="en-US" sz="1500" dirty="0">
              <a:solidFill>
                <a:srgbClr val="FFFF00"/>
              </a:solidFill>
              <a:latin typeface="Times New Roman"/>
            </a:endParaRPr>
          </a:p>
        </p:txBody>
      </p:sp>
      <p:sp>
        <p:nvSpPr>
          <p:cNvPr id="5" name="Rectangle 4"/>
          <p:cNvSpPr/>
          <p:nvPr/>
        </p:nvSpPr>
        <p:spPr>
          <a:xfrm>
            <a:off x="863600" y="1868269"/>
            <a:ext cx="6756399" cy="646331"/>
          </a:xfrm>
          <a:prstGeom prst="rect">
            <a:avLst/>
          </a:prstGeom>
        </p:spPr>
        <p:txBody>
          <a:bodyPr wrap="square">
            <a:spAutoFit/>
          </a:bodyPr>
          <a:lstStyle/>
          <a:p>
            <a:pPr defTabSz="381000"/>
            <a:r>
              <a:rPr lang="en-US" dirty="0" smtClean="0">
                <a:solidFill>
                  <a:srgbClr val="FFFFFF"/>
                </a:solidFill>
                <a:latin typeface="Times New Roman"/>
              </a:rPr>
              <a:t>W</a:t>
            </a:r>
            <a:r>
              <a:rPr lang="en-US" dirty="0" smtClean="0">
                <a:solidFill>
                  <a:srgbClr val="FFFF00"/>
                </a:solidFill>
                <a:latin typeface="Times New Roman"/>
              </a:rPr>
              <a:t>hen former President </a:t>
            </a:r>
            <a:r>
              <a:rPr lang="en-US" dirty="0">
                <a:solidFill>
                  <a:srgbClr val="FFFF00"/>
                </a:solidFill>
                <a:latin typeface="Times New Roman"/>
              </a:rPr>
              <a:t>Trump tweets “I am a stable </a:t>
            </a:r>
            <a:r>
              <a:rPr lang="en-US" dirty="0" smtClean="0">
                <a:solidFill>
                  <a:srgbClr val="FFFF00"/>
                </a:solidFill>
                <a:latin typeface="Times New Roman"/>
              </a:rPr>
              <a:t>genius!”, and is strongly confident this is true, does he then </a:t>
            </a:r>
            <a:r>
              <a:rPr lang="en-US" i="1" dirty="0" smtClean="0">
                <a:solidFill>
                  <a:srgbClr val="FFFF00"/>
                </a:solidFill>
                <a:latin typeface="Times New Roman"/>
              </a:rPr>
              <a:t>know it</a:t>
            </a:r>
            <a:r>
              <a:rPr lang="en-US" dirty="0" smtClean="0">
                <a:solidFill>
                  <a:srgbClr val="FFFF00"/>
                </a:solidFill>
                <a:latin typeface="Times New Roman"/>
              </a:rPr>
              <a:t>? Is it therefore true?</a:t>
            </a:r>
            <a:endParaRPr lang="en-US" dirty="0">
              <a:solidFill>
                <a:srgbClr val="FFFF00"/>
              </a:solidFill>
              <a:latin typeface="Times New Roman"/>
            </a:endParaRPr>
          </a:p>
        </p:txBody>
      </p:sp>
      <p:sp>
        <p:nvSpPr>
          <p:cNvPr id="6" name="Rectangle 5"/>
          <p:cNvSpPr/>
          <p:nvPr/>
        </p:nvSpPr>
        <p:spPr>
          <a:xfrm>
            <a:off x="152400" y="1396914"/>
            <a:ext cx="6518387" cy="523220"/>
          </a:xfrm>
          <a:prstGeom prst="rect">
            <a:avLst/>
          </a:prstGeom>
        </p:spPr>
        <p:txBody>
          <a:bodyPr wrap="none">
            <a:spAutoFit/>
          </a:bodyPr>
          <a:lstStyle/>
          <a:p>
            <a:r>
              <a:rPr lang="en-US" sz="2800" dirty="0">
                <a:solidFill>
                  <a:srgbClr val="FFFFFF"/>
                </a:solidFill>
                <a:latin typeface="Times New Roman"/>
              </a:rPr>
              <a:t>2) </a:t>
            </a:r>
            <a:r>
              <a:rPr lang="en-US" sz="2400" dirty="0" smtClean="0">
                <a:solidFill>
                  <a:srgbClr val="FFFFFF"/>
                </a:solidFill>
                <a:latin typeface="Times New Roman"/>
              </a:rPr>
              <a:t>A </a:t>
            </a:r>
            <a:r>
              <a:rPr lang="en-US" sz="2400" i="1" dirty="0" smtClean="0">
                <a:solidFill>
                  <a:srgbClr val="FFFFFF"/>
                </a:solidFill>
                <a:latin typeface="Times New Roman"/>
              </a:rPr>
              <a:t>very strong, even</a:t>
            </a:r>
            <a:r>
              <a:rPr lang="en-US" sz="2400" dirty="0" smtClean="0">
                <a:solidFill>
                  <a:srgbClr val="FFFFFF"/>
                </a:solidFill>
                <a:latin typeface="Times New Roman"/>
              </a:rPr>
              <a:t> </a:t>
            </a:r>
            <a:r>
              <a:rPr lang="en-US" sz="2400" i="1" dirty="0" smtClean="0">
                <a:solidFill>
                  <a:srgbClr val="FFFFFF"/>
                </a:solidFill>
                <a:latin typeface="Times New Roman"/>
              </a:rPr>
              <a:t>extremely </a:t>
            </a:r>
            <a:r>
              <a:rPr lang="en-US" sz="2400" dirty="0" smtClean="0">
                <a:solidFill>
                  <a:srgbClr val="FFFFFF"/>
                </a:solidFill>
                <a:latin typeface="Times New Roman"/>
              </a:rPr>
              <a:t>confident feeling?</a:t>
            </a:r>
            <a:endParaRPr lang="en-US" sz="2400" dirty="0"/>
          </a:p>
        </p:txBody>
      </p:sp>
      <p:sp>
        <p:nvSpPr>
          <p:cNvPr id="7" name="Rectangle 6"/>
          <p:cNvSpPr/>
          <p:nvPr/>
        </p:nvSpPr>
        <p:spPr>
          <a:xfrm>
            <a:off x="897468" y="3048000"/>
            <a:ext cx="7332132" cy="646331"/>
          </a:xfrm>
          <a:prstGeom prst="rect">
            <a:avLst/>
          </a:prstGeom>
        </p:spPr>
        <p:txBody>
          <a:bodyPr wrap="square">
            <a:spAutoFit/>
          </a:bodyPr>
          <a:lstStyle/>
          <a:p>
            <a:pPr defTabSz="381000"/>
            <a:r>
              <a:rPr lang="en-US" dirty="0" smtClean="0">
                <a:solidFill>
                  <a:srgbClr val="FFFF00"/>
                </a:solidFill>
                <a:latin typeface="Times New Roman"/>
              </a:rPr>
              <a:t>Maybe. Right now, I believe it is 3:30 pm because my Garmin watch says so, and it keeps reliable time being connected by satellites to a cesium clock.</a:t>
            </a:r>
            <a:endParaRPr lang="en-US" dirty="0">
              <a:solidFill>
                <a:srgbClr val="FFFF00"/>
              </a:solidFill>
              <a:latin typeface="Times New Roman"/>
            </a:endParaRPr>
          </a:p>
        </p:txBody>
      </p:sp>
      <p:sp>
        <p:nvSpPr>
          <p:cNvPr id="8" name="Rectangle 7"/>
          <p:cNvSpPr/>
          <p:nvPr/>
        </p:nvSpPr>
        <p:spPr>
          <a:xfrm>
            <a:off x="228600" y="3810000"/>
            <a:ext cx="8610600" cy="830997"/>
          </a:xfrm>
          <a:prstGeom prst="rect">
            <a:avLst/>
          </a:prstGeom>
        </p:spPr>
        <p:txBody>
          <a:bodyPr wrap="square">
            <a:spAutoFit/>
          </a:bodyPr>
          <a:lstStyle/>
          <a:p>
            <a:r>
              <a:rPr lang="en-US" sz="2400" dirty="0">
                <a:solidFill>
                  <a:srgbClr val="FFFFFF"/>
                </a:solidFill>
                <a:latin typeface="Times New Roman"/>
              </a:rPr>
              <a:t>4) But, what if my watch still reads </a:t>
            </a:r>
            <a:r>
              <a:rPr lang="en-US" sz="2400" dirty="0" smtClean="0">
                <a:solidFill>
                  <a:srgbClr val="FFFFFF"/>
                </a:solidFill>
                <a:latin typeface="Times New Roman"/>
              </a:rPr>
              <a:t>3:30 pm </a:t>
            </a:r>
            <a:r>
              <a:rPr lang="en-US" sz="2400" dirty="0">
                <a:solidFill>
                  <a:srgbClr val="FFFFFF"/>
                </a:solidFill>
                <a:latin typeface="Times New Roman"/>
              </a:rPr>
              <a:t>five minutes </a:t>
            </a:r>
            <a:r>
              <a:rPr lang="en-US" sz="2400" dirty="0" smtClean="0">
                <a:solidFill>
                  <a:srgbClr val="FFFFFF"/>
                </a:solidFill>
                <a:latin typeface="Times New Roman"/>
              </a:rPr>
              <a:t>from now? </a:t>
            </a:r>
            <a:r>
              <a:rPr lang="en-US" sz="2400" dirty="0">
                <a:solidFill>
                  <a:srgbClr val="FFFFFF"/>
                </a:solidFill>
                <a:latin typeface="Times New Roman"/>
              </a:rPr>
              <a:t>Was I </a:t>
            </a:r>
            <a:r>
              <a:rPr lang="en-US" sz="2400" i="1" dirty="0">
                <a:solidFill>
                  <a:srgbClr val="FFFFFF"/>
                </a:solidFill>
                <a:latin typeface="Times New Roman"/>
              </a:rPr>
              <a:t>justified</a:t>
            </a:r>
            <a:r>
              <a:rPr lang="en-US" sz="2400" dirty="0">
                <a:solidFill>
                  <a:srgbClr val="FFFFFF"/>
                </a:solidFill>
                <a:latin typeface="Times New Roman"/>
              </a:rPr>
              <a:t> in believing it was </a:t>
            </a:r>
            <a:r>
              <a:rPr lang="en-US" sz="2400" dirty="0" smtClean="0">
                <a:solidFill>
                  <a:srgbClr val="FFFFFF"/>
                </a:solidFill>
                <a:latin typeface="Times New Roman"/>
              </a:rPr>
              <a:t>3:30 pm </a:t>
            </a:r>
            <a:r>
              <a:rPr lang="en-US" sz="2400" dirty="0">
                <a:solidFill>
                  <a:srgbClr val="FFFFFF"/>
                </a:solidFill>
                <a:latin typeface="Times New Roman"/>
              </a:rPr>
              <a:t>originally?</a:t>
            </a:r>
            <a:endParaRPr lang="en-US" sz="2400" dirty="0"/>
          </a:p>
        </p:txBody>
      </p:sp>
      <p:sp>
        <p:nvSpPr>
          <p:cNvPr id="9" name="TextBox 8"/>
          <p:cNvSpPr txBox="1"/>
          <p:nvPr/>
        </p:nvSpPr>
        <p:spPr>
          <a:xfrm>
            <a:off x="965405" y="4648200"/>
            <a:ext cx="7707313" cy="369332"/>
          </a:xfrm>
          <a:prstGeom prst="rect">
            <a:avLst/>
          </a:prstGeom>
          <a:noFill/>
        </p:spPr>
        <p:txBody>
          <a:bodyPr wrap="square" rtlCol="0">
            <a:spAutoFit/>
          </a:bodyPr>
          <a:lstStyle/>
          <a:p>
            <a:r>
              <a:rPr lang="en-US" dirty="0">
                <a:solidFill>
                  <a:srgbClr val="FFFF00"/>
                </a:solidFill>
                <a:latin typeface="Times New Roman" panose="02020603050405020304" pitchFamily="18" charset="0"/>
                <a:cs typeface="Times New Roman" panose="02020603050405020304" pitchFamily="18" charset="0"/>
              </a:rPr>
              <a:t>Doesn’t seem </a:t>
            </a:r>
            <a:r>
              <a:rPr lang="en-US" dirty="0" smtClean="0">
                <a:solidFill>
                  <a:srgbClr val="FFFF00"/>
                </a:solidFill>
                <a:latin typeface="Times New Roman" panose="02020603050405020304" pitchFamily="18" charset="0"/>
                <a:cs typeface="Times New Roman" panose="02020603050405020304" pitchFamily="18" charset="0"/>
              </a:rPr>
              <a:t>so. The reliability of my watch depends on its </a:t>
            </a:r>
            <a:r>
              <a:rPr lang="en-US" i="1" dirty="0" smtClean="0">
                <a:solidFill>
                  <a:srgbClr val="FFFF00"/>
                </a:solidFill>
                <a:latin typeface="Times New Roman" panose="02020603050405020304" pitchFamily="18" charset="0"/>
                <a:cs typeface="Times New Roman" panose="02020603050405020304" pitchFamily="18" charset="0"/>
              </a:rPr>
              <a:t>continuing accuracy</a:t>
            </a:r>
            <a:r>
              <a:rPr lang="en-US" dirty="0" smtClean="0">
                <a:solidFill>
                  <a:srgbClr val="FFFF00"/>
                </a:solidFill>
                <a:latin typeface="Times New Roman" panose="02020603050405020304" pitchFamily="18" charset="0"/>
                <a:cs typeface="Times New Roman" panose="02020603050405020304" pitchFamily="18" charset="0"/>
              </a:rPr>
              <a:t>.</a:t>
            </a:r>
            <a:endParaRPr lang="en-US" dirty="0">
              <a:solidFill>
                <a:srgbClr val="FFFF00"/>
              </a:solidFill>
              <a:latin typeface="Times New Roman" panose="02020603050405020304" pitchFamily="18" charset="0"/>
              <a:cs typeface="Times New Roman" panose="02020603050405020304" pitchFamily="18" charset="0"/>
            </a:endParaRPr>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 calcmode="lin" valueType="num">
                                      <p:cBhvr additive="base">
                                        <p:cTn id="41" dur="500" fill="hold"/>
                                        <p:tgtEl>
                                          <p:spTgt spid="8"/>
                                        </p:tgtEl>
                                        <p:attrNameLst>
                                          <p:attrName>ppt_x</p:attrName>
                                        </p:attrNameLst>
                                      </p:cBhvr>
                                      <p:tavLst>
                                        <p:tav tm="0">
                                          <p:val>
                                            <p:strVal val="#ppt_x"/>
                                          </p:val>
                                        </p:tav>
                                        <p:tav tm="100000">
                                          <p:val>
                                            <p:strVal val="#ppt_x"/>
                                          </p:val>
                                        </p:tav>
                                      </p:tavLst>
                                    </p:anim>
                                    <p:anim calcmode="lin" valueType="num">
                                      <p:cBhvr additive="base">
                                        <p:cTn id="4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2" grpId="0"/>
      <p:bldP spid="3" grpId="0"/>
      <p:bldP spid="4" grpId="0"/>
      <p:bldP spid="5" grpId="0"/>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1"/>
            <a:ext cx="8229600" cy="1752599"/>
          </a:xfrm>
        </p:spPr>
        <p:txBody>
          <a:bodyPr/>
          <a:lstStyle/>
          <a:p>
            <a:pPr marL="0" indent="0" defTabSz="381000">
              <a:buNone/>
            </a:pPr>
            <a:r>
              <a:rPr lang="en-US" sz="2600" dirty="0">
                <a:solidFill>
                  <a:srgbClr val="FFFFFF"/>
                </a:solidFill>
                <a:latin typeface="Times New Roman"/>
              </a:rPr>
              <a:t>RD: one way of getting at </a:t>
            </a:r>
            <a:r>
              <a:rPr lang="en-US" sz="2600" i="1" dirty="0" smtClean="0">
                <a:solidFill>
                  <a:srgbClr val="FFFFFF"/>
                </a:solidFill>
                <a:latin typeface="Times New Roman"/>
              </a:rPr>
              <a:t>objective certainty </a:t>
            </a:r>
            <a:r>
              <a:rPr lang="en-US" sz="2600" dirty="0" smtClean="0">
                <a:solidFill>
                  <a:srgbClr val="FFFFFF"/>
                </a:solidFill>
                <a:latin typeface="Times New Roman"/>
              </a:rPr>
              <a:t>of belief is </a:t>
            </a:r>
            <a:r>
              <a:rPr lang="en-US" sz="2600" dirty="0">
                <a:solidFill>
                  <a:srgbClr val="FFFFFF"/>
                </a:solidFill>
                <a:latin typeface="Times New Roman"/>
              </a:rPr>
              <a:t>to show what </a:t>
            </a:r>
            <a:r>
              <a:rPr lang="en-US" sz="2600" dirty="0" smtClean="0">
                <a:solidFill>
                  <a:srgbClr val="FFFFFF"/>
                </a:solidFill>
                <a:latin typeface="Times New Roman"/>
              </a:rPr>
              <a:t>instances of K* look </a:t>
            </a:r>
            <a:r>
              <a:rPr lang="en-US" sz="2600" dirty="0">
                <a:solidFill>
                  <a:srgbClr val="FFFFFF"/>
                </a:solidFill>
                <a:latin typeface="Times New Roman"/>
              </a:rPr>
              <a:t>like, then say </a:t>
            </a:r>
            <a:r>
              <a:rPr lang="en-US" sz="2600" dirty="0" smtClean="0">
                <a:solidFill>
                  <a:srgbClr val="FFFFFF"/>
                </a:solidFill>
                <a:latin typeface="Times New Roman"/>
              </a:rPr>
              <a:t>“that's </a:t>
            </a:r>
            <a:r>
              <a:rPr lang="en-US" sz="2600" dirty="0">
                <a:solidFill>
                  <a:srgbClr val="FFFFFF"/>
                </a:solidFill>
                <a:latin typeface="Times New Roman"/>
              </a:rPr>
              <a:t>what certainty gets at</a:t>
            </a:r>
            <a:r>
              <a:rPr lang="en-US" sz="2600" dirty="0" smtClean="0">
                <a:solidFill>
                  <a:srgbClr val="FFFFFF"/>
                </a:solidFill>
                <a:latin typeface="Times New Roman"/>
              </a:rPr>
              <a:t>.” We head in that direction by first considering what beliefs that are </a:t>
            </a:r>
            <a:r>
              <a:rPr lang="en-US" sz="2600" u="sng" dirty="0" smtClean="0">
                <a:solidFill>
                  <a:srgbClr val="FFFFFF"/>
                </a:solidFill>
                <a:latin typeface="Times New Roman"/>
              </a:rPr>
              <a:t>NOT</a:t>
            </a:r>
            <a:r>
              <a:rPr lang="en-US" sz="2600" dirty="0" smtClean="0">
                <a:solidFill>
                  <a:srgbClr val="FFFFFF"/>
                </a:solidFill>
                <a:latin typeface="Times New Roman"/>
              </a:rPr>
              <a:t> K* look like.</a:t>
            </a:r>
            <a:endParaRPr lang="en-US" sz="2600" dirty="0"/>
          </a:p>
        </p:txBody>
      </p:sp>
      <p:sp>
        <p:nvSpPr>
          <p:cNvPr id="2" name="Rectangle 1"/>
          <p:cNvSpPr/>
          <p:nvPr/>
        </p:nvSpPr>
        <p:spPr>
          <a:xfrm>
            <a:off x="533400" y="2057400"/>
            <a:ext cx="7645401" cy="830997"/>
          </a:xfrm>
          <a:prstGeom prst="rect">
            <a:avLst/>
          </a:prstGeom>
        </p:spPr>
        <p:txBody>
          <a:bodyPr wrap="square">
            <a:spAutoFit/>
          </a:bodyPr>
          <a:lstStyle/>
          <a:p>
            <a:pPr defTabSz="381000"/>
            <a:r>
              <a:rPr lang="en-US" sz="2400" dirty="0" smtClean="0">
                <a:solidFill>
                  <a:srgbClr val="CCE6FF"/>
                </a:solidFill>
                <a:latin typeface="Times New Roman"/>
              </a:rPr>
              <a:t>A belief that </a:t>
            </a:r>
            <a:r>
              <a:rPr lang="en-US" sz="2400" dirty="0">
                <a:solidFill>
                  <a:srgbClr val="CCE6FF"/>
                </a:solidFill>
                <a:latin typeface="Times New Roman"/>
              </a:rPr>
              <a:t>is not </a:t>
            </a:r>
            <a:r>
              <a:rPr lang="en-US" sz="2400" u="sng" dirty="0">
                <a:solidFill>
                  <a:srgbClr val="CCE6FF"/>
                </a:solidFill>
                <a:latin typeface="Times New Roman"/>
              </a:rPr>
              <a:t>false</a:t>
            </a:r>
            <a:r>
              <a:rPr lang="en-US" sz="2400" dirty="0">
                <a:solidFill>
                  <a:srgbClr val="CCE6FF"/>
                </a:solidFill>
                <a:latin typeface="Times New Roman"/>
              </a:rPr>
              <a:t> (</a:t>
            </a:r>
            <a:r>
              <a:rPr lang="en-US" sz="2400" u="sng" dirty="0">
                <a:solidFill>
                  <a:srgbClr val="CCE6FF"/>
                </a:solidFill>
                <a:latin typeface="Times New Roman"/>
              </a:rPr>
              <a:t>truth</a:t>
            </a:r>
            <a:r>
              <a:rPr lang="en-US" sz="2400" dirty="0">
                <a:solidFill>
                  <a:srgbClr val="CCE6FF"/>
                </a:solidFill>
                <a:latin typeface="Times New Roman"/>
              </a:rPr>
              <a:t> seems to be a property of </a:t>
            </a:r>
            <a:r>
              <a:rPr lang="en-US" sz="2400" dirty="0" smtClean="0">
                <a:solidFill>
                  <a:srgbClr val="CCE6FF"/>
                </a:solidFill>
                <a:latin typeface="Times New Roman"/>
              </a:rPr>
              <a:t>beliefs we count as instances of knowledge).</a:t>
            </a:r>
            <a:endParaRPr lang="en-US" sz="2400" dirty="0">
              <a:solidFill>
                <a:srgbClr val="CCE6FF"/>
              </a:solidFill>
              <a:latin typeface="Times New Roman"/>
            </a:endParaRPr>
          </a:p>
        </p:txBody>
      </p:sp>
      <p:sp>
        <p:nvSpPr>
          <p:cNvPr id="4" name="Rectangle 3"/>
          <p:cNvSpPr/>
          <p:nvPr/>
        </p:nvSpPr>
        <p:spPr>
          <a:xfrm>
            <a:off x="533400" y="3048000"/>
            <a:ext cx="8271934" cy="461665"/>
          </a:xfrm>
          <a:prstGeom prst="rect">
            <a:avLst/>
          </a:prstGeom>
        </p:spPr>
        <p:txBody>
          <a:bodyPr wrap="square">
            <a:spAutoFit/>
          </a:bodyPr>
          <a:lstStyle/>
          <a:p>
            <a:pPr defTabSz="381000"/>
            <a:r>
              <a:rPr lang="en-US" sz="2400" dirty="0">
                <a:solidFill>
                  <a:srgbClr val="CCE6FF"/>
                </a:solidFill>
                <a:latin typeface="Times New Roman"/>
              </a:rPr>
              <a:t>It is not what I </a:t>
            </a:r>
            <a:r>
              <a:rPr lang="en-US" sz="2400" u="sng" dirty="0">
                <a:solidFill>
                  <a:srgbClr val="CCE6FF"/>
                </a:solidFill>
                <a:latin typeface="Times New Roman"/>
              </a:rPr>
              <a:t>do not believe</a:t>
            </a:r>
            <a:r>
              <a:rPr lang="en-US" sz="2400" dirty="0">
                <a:solidFill>
                  <a:srgbClr val="CCE6FF"/>
                </a:solidFill>
                <a:latin typeface="Times New Roman"/>
              </a:rPr>
              <a:t>. But is true belief </a:t>
            </a:r>
            <a:r>
              <a:rPr lang="en-US" sz="2400" u="sng" dirty="0">
                <a:solidFill>
                  <a:srgbClr val="CCE6FF"/>
                </a:solidFill>
                <a:latin typeface="Times New Roman"/>
              </a:rPr>
              <a:t>knowledge</a:t>
            </a:r>
            <a:r>
              <a:rPr lang="en-US" sz="2400" dirty="0">
                <a:solidFill>
                  <a:srgbClr val="CCE6FF"/>
                </a:solidFill>
                <a:latin typeface="Times New Roman"/>
              </a:rPr>
              <a:t>?</a:t>
            </a:r>
          </a:p>
        </p:txBody>
      </p:sp>
      <p:sp>
        <p:nvSpPr>
          <p:cNvPr id="5" name="Rectangle 4"/>
          <p:cNvSpPr/>
          <p:nvPr/>
        </p:nvSpPr>
        <p:spPr>
          <a:xfrm>
            <a:off x="533400" y="3805535"/>
            <a:ext cx="7967133" cy="461665"/>
          </a:xfrm>
          <a:prstGeom prst="rect">
            <a:avLst/>
          </a:prstGeom>
        </p:spPr>
        <p:txBody>
          <a:bodyPr wrap="square">
            <a:spAutoFit/>
          </a:bodyPr>
          <a:lstStyle/>
          <a:p>
            <a:pPr defTabSz="381000"/>
            <a:r>
              <a:rPr lang="en-US" sz="2400" dirty="0">
                <a:solidFill>
                  <a:srgbClr val="CCE6FF"/>
                </a:solidFill>
                <a:latin typeface="Times New Roman"/>
              </a:rPr>
              <a:t>No. </a:t>
            </a:r>
            <a:r>
              <a:rPr lang="en-US" sz="2400" dirty="0" smtClean="0">
                <a:solidFill>
                  <a:srgbClr val="CCE6FF"/>
                </a:solidFill>
                <a:latin typeface="Times New Roman"/>
              </a:rPr>
              <a:t>But maybe </a:t>
            </a:r>
            <a:r>
              <a:rPr lang="en-US" sz="2400" u="sng" dirty="0" smtClean="0">
                <a:solidFill>
                  <a:srgbClr val="CCE6FF"/>
                </a:solidFill>
                <a:latin typeface="Times New Roman"/>
              </a:rPr>
              <a:t>justified</a:t>
            </a:r>
            <a:r>
              <a:rPr lang="en-US" sz="2400" dirty="0" smtClean="0">
                <a:solidFill>
                  <a:srgbClr val="CCE6FF"/>
                </a:solidFill>
                <a:latin typeface="Times New Roman"/>
              </a:rPr>
              <a:t> </a:t>
            </a:r>
            <a:r>
              <a:rPr lang="en-US" sz="2400" dirty="0">
                <a:solidFill>
                  <a:srgbClr val="CCE6FF"/>
                </a:solidFill>
                <a:latin typeface="Times New Roman"/>
              </a:rPr>
              <a:t>true belief </a:t>
            </a:r>
            <a:r>
              <a:rPr lang="en-US" sz="2400" dirty="0" smtClean="0">
                <a:solidFill>
                  <a:srgbClr val="CCE6FF"/>
                </a:solidFill>
                <a:latin typeface="Times New Roman"/>
              </a:rPr>
              <a:t>(JTB) is </a:t>
            </a:r>
            <a:r>
              <a:rPr lang="en-US" sz="2400" u="sng" dirty="0" smtClean="0">
                <a:solidFill>
                  <a:srgbClr val="CCE6FF"/>
                </a:solidFill>
                <a:latin typeface="Times New Roman"/>
              </a:rPr>
              <a:t>knowledge</a:t>
            </a:r>
            <a:r>
              <a:rPr lang="en-US" sz="2400" dirty="0">
                <a:solidFill>
                  <a:srgbClr val="CCE6FF"/>
                </a:solidFill>
                <a:latin typeface="Times New Roman"/>
              </a:rPr>
              <a:t>?</a:t>
            </a:r>
          </a:p>
        </p:txBody>
      </p:sp>
      <p:sp>
        <p:nvSpPr>
          <p:cNvPr id="6" name="Rectangle 5"/>
          <p:cNvSpPr/>
          <p:nvPr/>
        </p:nvSpPr>
        <p:spPr>
          <a:xfrm>
            <a:off x="533400" y="4514671"/>
            <a:ext cx="7924800" cy="1200329"/>
          </a:xfrm>
          <a:prstGeom prst="rect">
            <a:avLst/>
          </a:prstGeom>
        </p:spPr>
        <p:txBody>
          <a:bodyPr wrap="square">
            <a:spAutoFit/>
          </a:bodyPr>
          <a:lstStyle/>
          <a:p>
            <a:pPr defTabSz="381000"/>
            <a:r>
              <a:rPr lang="en-US" sz="2400" dirty="0" smtClean="0">
                <a:solidFill>
                  <a:srgbClr val="CCE6FF"/>
                </a:solidFill>
                <a:latin typeface="Times New Roman"/>
              </a:rPr>
              <a:t>But my belief </a:t>
            </a:r>
            <a:r>
              <a:rPr lang="en-US" sz="2400" dirty="0">
                <a:solidFill>
                  <a:srgbClr val="CCE6FF"/>
                </a:solidFill>
                <a:latin typeface="Times New Roman"/>
              </a:rPr>
              <a:t>that it was </a:t>
            </a:r>
            <a:r>
              <a:rPr lang="en-US" sz="2400" dirty="0" smtClean="0">
                <a:solidFill>
                  <a:srgbClr val="CCE6FF"/>
                </a:solidFill>
                <a:latin typeface="Times New Roman"/>
              </a:rPr>
              <a:t>4:29</a:t>
            </a:r>
            <a:r>
              <a:rPr lang="en-US" sz="2400" dirty="0" smtClean="0">
                <a:solidFill>
                  <a:srgbClr val="CCE6FF"/>
                </a:solidFill>
                <a:latin typeface="Times New Roman"/>
              </a:rPr>
              <a:t> </a:t>
            </a:r>
            <a:r>
              <a:rPr lang="en-US" sz="2400" dirty="0" smtClean="0">
                <a:solidFill>
                  <a:srgbClr val="CCE6FF"/>
                </a:solidFill>
                <a:latin typeface="Times New Roman"/>
              </a:rPr>
              <a:t>pm </a:t>
            </a:r>
            <a:r>
              <a:rPr lang="en-US" sz="2400" dirty="0" smtClean="0">
                <a:solidFill>
                  <a:srgbClr val="CCE6FF"/>
                </a:solidFill>
                <a:latin typeface="Times New Roman"/>
              </a:rPr>
              <a:t>in class </a:t>
            </a:r>
            <a:r>
              <a:rPr lang="en-US" sz="2400" smtClean="0">
                <a:solidFill>
                  <a:srgbClr val="CCE6FF"/>
                </a:solidFill>
                <a:latin typeface="Times New Roman"/>
              </a:rPr>
              <a:t>the other day </a:t>
            </a:r>
            <a:r>
              <a:rPr lang="en-US" sz="2400" i="1" dirty="0" smtClean="0">
                <a:solidFill>
                  <a:srgbClr val="CCE6FF"/>
                </a:solidFill>
                <a:latin typeface="Times New Roman"/>
              </a:rPr>
              <a:t>had a justification</a:t>
            </a:r>
            <a:r>
              <a:rPr lang="en-US" sz="2400" dirty="0" smtClean="0">
                <a:solidFill>
                  <a:srgbClr val="CCE6FF"/>
                </a:solidFill>
                <a:latin typeface="Times New Roman"/>
              </a:rPr>
              <a:t> (the past record of my watch’s accuracy), </a:t>
            </a:r>
            <a:r>
              <a:rPr lang="en-US" sz="2400" dirty="0">
                <a:solidFill>
                  <a:srgbClr val="CCE6FF"/>
                </a:solidFill>
                <a:latin typeface="Times New Roman"/>
              </a:rPr>
              <a:t>and </a:t>
            </a:r>
            <a:r>
              <a:rPr lang="en-US" sz="2400" i="1" dirty="0" smtClean="0">
                <a:solidFill>
                  <a:srgbClr val="CCE6FF"/>
                </a:solidFill>
                <a:latin typeface="Times New Roman"/>
              </a:rPr>
              <a:t>was true</a:t>
            </a:r>
            <a:r>
              <a:rPr lang="en-US" sz="2400" dirty="0" smtClean="0">
                <a:solidFill>
                  <a:srgbClr val="CCE6FF"/>
                </a:solidFill>
                <a:latin typeface="Times New Roman"/>
              </a:rPr>
              <a:t>, </a:t>
            </a:r>
            <a:r>
              <a:rPr lang="en-US" sz="2400" dirty="0">
                <a:solidFill>
                  <a:srgbClr val="CCE6FF"/>
                </a:solidFill>
                <a:latin typeface="Times New Roman"/>
              </a:rPr>
              <a:t>but we decided it was not K*.</a:t>
            </a:r>
          </a:p>
        </p:txBody>
      </p:sp>
    </p:spTree>
    <p:extLst>
      <p:ext uri="{BB962C8B-B14F-4D97-AF65-F5344CB8AC3E}">
        <p14:creationId xmlns:p14="http://schemas.microsoft.com/office/powerpoint/2010/main" val="38828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4"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31775" y="192088"/>
            <a:ext cx="8669338" cy="984885"/>
          </a:xfrm>
          <a:prstGeom prst="rect">
            <a:avLst/>
          </a:prstGeom>
          <a:noFill/>
          <a:ln w="9525">
            <a:noFill/>
            <a:miter lim="800000"/>
            <a:headEnd/>
            <a:tailEnd/>
          </a:ln>
        </p:spPr>
        <p:txBody>
          <a:bodyPr lIns="0" tIns="0" rIns="0" bIns="0">
            <a:spAutoFit/>
          </a:bodyPr>
          <a:lstStyle/>
          <a:p>
            <a:pPr defTabSz="381000"/>
            <a:r>
              <a:rPr lang="en-US" sz="3200" dirty="0">
                <a:solidFill>
                  <a:srgbClr val="FFFFFF"/>
                </a:solidFill>
                <a:latin typeface="Times New Roman"/>
              </a:rPr>
              <a:t>What more do we need in order to convert JTB into knowledge? </a:t>
            </a:r>
          </a:p>
        </p:txBody>
      </p:sp>
      <p:sp>
        <p:nvSpPr>
          <p:cNvPr id="2" name="Rectangle 1"/>
          <p:cNvSpPr/>
          <p:nvPr/>
        </p:nvSpPr>
        <p:spPr>
          <a:xfrm>
            <a:off x="914400" y="1447800"/>
            <a:ext cx="7162800" cy="830997"/>
          </a:xfrm>
          <a:prstGeom prst="rect">
            <a:avLst/>
          </a:prstGeom>
        </p:spPr>
        <p:txBody>
          <a:bodyPr wrap="square">
            <a:spAutoFit/>
          </a:bodyPr>
          <a:lstStyle/>
          <a:p>
            <a:pPr defTabSz="381000"/>
            <a:r>
              <a:rPr lang="en-US" sz="2400" dirty="0">
                <a:solidFill>
                  <a:srgbClr val="FFFF00"/>
                </a:solidFill>
                <a:latin typeface="Times New Roman"/>
              </a:rPr>
              <a:t> Well, it must be some additional property of the belief. Call this property X.  So K* = JTB + X.</a:t>
            </a:r>
          </a:p>
        </p:txBody>
      </p:sp>
      <p:sp>
        <p:nvSpPr>
          <p:cNvPr id="3" name="Rectangle 2"/>
          <p:cNvSpPr/>
          <p:nvPr/>
        </p:nvSpPr>
        <p:spPr>
          <a:xfrm>
            <a:off x="231775" y="2558091"/>
            <a:ext cx="8074025" cy="523220"/>
          </a:xfrm>
          <a:prstGeom prst="rect">
            <a:avLst/>
          </a:prstGeom>
        </p:spPr>
        <p:txBody>
          <a:bodyPr wrap="square">
            <a:spAutoFit/>
          </a:bodyPr>
          <a:lstStyle/>
          <a:p>
            <a:pPr defTabSz="381000"/>
            <a:r>
              <a:rPr lang="en-US" sz="2800" dirty="0">
                <a:solidFill>
                  <a:srgbClr val="FFFFFF"/>
                </a:solidFill>
                <a:latin typeface="Times New Roman"/>
              </a:rPr>
              <a:t>How do we discover what "X" is? </a:t>
            </a:r>
          </a:p>
        </p:txBody>
      </p:sp>
      <p:sp>
        <p:nvSpPr>
          <p:cNvPr id="4" name="Rectangle 3"/>
          <p:cNvSpPr/>
          <p:nvPr/>
        </p:nvSpPr>
        <p:spPr>
          <a:xfrm>
            <a:off x="990600" y="3279033"/>
            <a:ext cx="7010400" cy="1569660"/>
          </a:xfrm>
          <a:prstGeom prst="rect">
            <a:avLst/>
          </a:prstGeom>
        </p:spPr>
        <p:txBody>
          <a:bodyPr wrap="square">
            <a:spAutoFit/>
          </a:bodyPr>
          <a:lstStyle/>
          <a:p>
            <a:pPr defTabSz="381000"/>
            <a:r>
              <a:rPr lang="en-US" sz="2400" dirty="0">
                <a:solidFill>
                  <a:srgbClr val="FFFF00"/>
                </a:solidFill>
                <a:latin typeface="Times New Roman"/>
              </a:rPr>
              <a:t>RD thinks </a:t>
            </a:r>
            <a:r>
              <a:rPr lang="en-US" sz="2400" dirty="0" smtClean="0">
                <a:solidFill>
                  <a:srgbClr val="FFFF00"/>
                </a:solidFill>
                <a:latin typeface="Times New Roman"/>
              </a:rPr>
              <a:t>objective certainty </a:t>
            </a:r>
            <a:r>
              <a:rPr lang="en-US" sz="2400" dirty="0">
                <a:solidFill>
                  <a:srgbClr val="FFFF00"/>
                </a:solidFill>
                <a:latin typeface="Times New Roman"/>
              </a:rPr>
              <a:t>is the mark of K*, and it seems </a:t>
            </a:r>
            <a:r>
              <a:rPr lang="en-US" sz="2400" dirty="0" smtClean="0">
                <a:solidFill>
                  <a:srgbClr val="FFFF00"/>
                </a:solidFill>
                <a:latin typeface="Times New Roman"/>
              </a:rPr>
              <a:t>to him that objective certainty </a:t>
            </a:r>
            <a:r>
              <a:rPr lang="en-US" sz="2400" dirty="0">
                <a:solidFill>
                  <a:srgbClr val="FFFF00"/>
                </a:solidFill>
                <a:latin typeface="Times New Roman"/>
              </a:rPr>
              <a:t>is </a:t>
            </a:r>
            <a:r>
              <a:rPr lang="en-US" sz="2400" dirty="0" smtClean="0">
                <a:solidFill>
                  <a:srgbClr val="FFFF00"/>
                </a:solidFill>
                <a:latin typeface="Times New Roman"/>
              </a:rPr>
              <a:t>the property of any belief that </a:t>
            </a:r>
            <a:r>
              <a:rPr lang="en-US" sz="2400" i="1" dirty="0" smtClean="0">
                <a:solidFill>
                  <a:srgbClr val="FFFF00"/>
                </a:solidFill>
                <a:latin typeface="Times New Roman"/>
              </a:rPr>
              <a:t>cannot be doubted. </a:t>
            </a:r>
            <a:r>
              <a:rPr lang="en-US" sz="2400" dirty="0" smtClean="0">
                <a:solidFill>
                  <a:srgbClr val="FFFF00"/>
                </a:solidFill>
                <a:latin typeface="Times New Roman"/>
              </a:rPr>
              <a:t>So </a:t>
            </a:r>
            <a:r>
              <a:rPr lang="en-US" sz="2400" i="1" dirty="0">
                <a:solidFill>
                  <a:srgbClr val="FFFF00"/>
                </a:solidFill>
                <a:latin typeface="Times New Roman"/>
              </a:rPr>
              <a:t>perhaps X = </a:t>
            </a:r>
            <a:r>
              <a:rPr lang="en-US" sz="2400" i="1" dirty="0" smtClean="0">
                <a:solidFill>
                  <a:srgbClr val="FFFF00"/>
                </a:solidFill>
                <a:latin typeface="Times New Roman"/>
              </a:rPr>
              <a:t>‘a </a:t>
            </a:r>
            <a:r>
              <a:rPr lang="en-US" sz="2400" i="1" dirty="0">
                <a:solidFill>
                  <a:srgbClr val="FFFF00"/>
                </a:solidFill>
                <a:latin typeface="Times New Roman"/>
              </a:rPr>
              <a:t>justified true </a:t>
            </a:r>
            <a:r>
              <a:rPr lang="en-US" sz="2400" i="1" dirty="0" smtClean="0">
                <a:solidFill>
                  <a:srgbClr val="FFFF00"/>
                </a:solidFill>
                <a:latin typeface="Times New Roman"/>
              </a:rPr>
              <a:t>belief that cannot be doubted’</a:t>
            </a:r>
            <a:r>
              <a:rPr lang="en-US" sz="2400" dirty="0" smtClean="0">
                <a:solidFill>
                  <a:srgbClr val="FFFF00"/>
                </a:solidFill>
                <a:latin typeface="Times New Roman"/>
              </a:rPr>
              <a:t>?</a:t>
            </a:r>
            <a:endParaRPr lang="en-US" sz="2400" dirty="0">
              <a:solidFill>
                <a:srgbClr val="FFFF00"/>
              </a:solidFill>
              <a:latin typeface="Times New Roman"/>
            </a:endParaRPr>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2" grpId="0"/>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457200"/>
            <a:ext cx="8675688" cy="1292662"/>
          </a:xfrm>
          <a:prstGeom prst="rect">
            <a:avLst/>
          </a:prstGeom>
          <a:noFill/>
          <a:ln w="9525">
            <a:noFill/>
            <a:miter lim="800000"/>
            <a:headEnd/>
            <a:tailEnd/>
          </a:ln>
        </p:spPr>
        <p:txBody>
          <a:bodyPr lIns="0" tIns="0" rIns="0" bIns="0">
            <a:spAutoFit/>
          </a:bodyPr>
          <a:lstStyle/>
          <a:p>
            <a:pPr defTabSz="381000"/>
            <a:r>
              <a:rPr lang="en-US" sz="2800" dirty="0">
                <a:solidFill>
                  <a:srgbClr val="FFFFFF"/>
                </a:solidFill>
                <a:latin typeface="Times New Roman"/>
              </a:rPr>
              <a:t>Is this </a:t>
            </a:r>
            <a:r>
              <a:rPr lang="en-US" sz="2800" dirty="0" err="1">
                <a:solidFill>
                  <a:srgbClr val="FFFFFF"/>
                </a:solidFill>
                <a:latin typeface="Times New Roman"/>
              </a:rPr>
              <a:t>indubitability</a:t>
            </a:r>
            <a:r>
              <a:rPr lang="en-US" sz="2800" dirty="0">
                <a:solidFill>
                  <a:srgbClr val="FFFFFF"/>
                </a:solidFill>
                <a:latin typeface="Times New Roman"/>
              </a:rPr>
              <a:t> just the name for a psychological state we fall into when believing some things...an </a:t>
            </a:r>
            <a:r>
              <a:rPr lang="en-US" sz="2800" i="1" dirty="0">
                <a:solidFill>
                  <a:srgbClr val="FFFFFF"/>
                </a:solidFill>
                <a:latin typeface="Times New Roman"/>
              </a:rPr>
              <a:t>inability to bring ourselves to the psychological attitude of doubting</a:t>
            </a:r>
            <a:r>
              <a:rPr lang="en-US" sz="2800" dirty="0">
                <a:solidFill>
                  <a:srgbClr val="FFFFFF"/>
                </a:solidFill>
                <a:latin typeface="Times New Roman"/>
              </a:rPr>
              <a:t>?</a:t>
            </a:r>
          </a:p>
        </p:txBody>
      </p:sp>
      <p:sp>
        <p:nvSpPr>
          <p:cNvPr id="2" name="Rectangle 1"/>
          <p:cNvSpPr/>
          <p:nvPr/>
        </p:nvSpPr>
        <p:spPr>
          <a:xfrm>
            <a:off x="762000" y="2136339"/>
            <a:ext cx="7696200" cy="3046988"/>
          </a:xfrm>
          <a:prstGeom prst="rect">
            <a:avLst/>
          </a:prstGeom>
        </p:spPr>
        <p:txBody>
          <a:bodyPr wrap="square">
            <a:spAutoFit/>
          </a:bodyPr>
          <a:lstStyle/>
          <a:p>
            <a:pPr defTabSz="381000"/>
            <a:r>
              <a:rPr lang="en-US" sz="2400" dirty="0">
                <a:solidFill>
                  <a:srgbClr val="FFFF00"/>
                </a:solidFill>
                <a:latin typeface="Times New Roman"/>
              </a:rPr>
              <a:t>–No. The inability to doubt must be something arising in the intellect alone.  It is not a psychological state, but rather a property of a belief such that it is </a:t>
            </a:r>
            <a:r>
              <a:rPr lang="en-US" sz="2400" i="1" dirty="0">
                <a:solidFill>
                  <a:srgbClr val="FFFF00"/>
                </a:solidFill>
                <a:latin typeface="Times New Roman"/>
              </a:rPr>
              <a:t>conceptually beyond </a:t>
            </a:r>
            <a:r>
              <a:rPr lang="en-US" sz="2400" i="1" dirty="0" smtClean="0">
                <a:solidFill>
                  <a:srgbClr val="FFFF00"/>
                </a:solidFill>
                <a:latin typeface="Times New Roman"/>
              </a:rPr>
              <a:t>doubting</a:t>
            </a:r>
            <a:r>
              <a:rPr lang="en-US" sz="2400" dirty="0" smtClean="0">
                <a:solidFill>
                  <a:srgbClr val="FFFF00"/>
                </a:solidFill>
                <a:latin typeface="Times New Roman"/>
              </a:rPr>
              <a:t>. </a:t>
            </a:r>
            <a:r>
              <a:rPr lang="en-US" sz="2400" dirty="0">
                <a:solidFill>
                  <a:srgbClr val="FFFF00"/>
                </a:solidFill>
                <a:latin typeface="Times New Roman"/>
              </a:rPr>
              <a:t>The impossibility of this doubt is rather more like the impossibility of </a:t>
            </a:r>
            <a:r>
              <a:rPr lang="en-US" sz="2400" dirty="0" smtClean="0">
                <a:solidFill>
                  <a:srgbClr val="FFFF00"/>
                </a:solidFill>
                <a:latin typeface="Times New Roman"/>
              </a:rPr>
              <a:t>confirming that a </a:t>
            </a:r>
            <a:r>
              <a:rPr lang="en-US" sz="2400" dirty="0">
                <a:solidFill>
                  <a:srgbClr val="FFFF00"/>
                </a:solidFill>
                <a:latin typeface="Times New Roman"/>
              </a:rPr>
              <a:t>round square </a:t>
            </a:r>
            <a:r>
              <a:rPr lang="en-US" sz="2400" dirty="0" smtClean="0">
                <a:solidFill>
                  <a:srgbClr val="FFFF00"/>
                </a:solidFill>
                <a:latin typeface="Times New Roman"/>
              </a:rPr>
              <a:t>is possible (RD </a:t>
            </a:r>
            <a:r>
              <a:rPr lang="en-US" sz="2400" dirty="0">
                <a:solidFill>
                  <a:srgbClr val="FFFF00"/>
                </a:solidFill>
                <a:latin typeface="Times New Roman"/>
              </a:rPr>
              <a:t>has an argument for the </a:t>
            </a:r>
            <a:r>
              <a:rPr lang="en-US" sz="2400" dirty="0" smtClean="0">
                <a:solidFill>
                  <a:srgbClr val="FFFF00"/>
                </a:solidFill>
                <a:latin typeface="Times New Roman"/>
              </a:rPr>
              <a:t>general claim that any belief that </a:t>
            </a:r>
            <a:r>
              <a:rPr lang="en-US" sz="2400" i="1" dirty="0" smtClean="0">
                <a:solidFill>
                  <a:srgbClr val="FFFF00"/>
                </a:solidFill>
                <a:latin typeface="Times New Roman"/>
              </a:rPr>
              <a:t>cannot be doubted</a:t>
            </a:r>
            <a:r>
              <a:rPr lang="en-US" sz="2400" dirty="0" smtClean="0">
                <a:solidFill>
                  <a:srgbClr val="FFFF00"/>
                </a:solidFill>
                <a:latin typeface="Times New Roman"/>
              </a:rPr>
              <a:t> by the intellect [for example, “A is A”; “Round squares are impossible”] </a:t>
            </a:r>
            <a:r>
              <a:rPr lang="en-US" sz="2400" i="1" dirty="0" smtClean="0">
                <a:solidFill>
                  <a:srgbClr val="FFFF00"/>
                </a:solidFill>
                <a:latin typeface="Times New Roman"/>
              </a:rPr>
              <a:t>must be true)</a:t>
            </a:r>
            <a:r>
              <a:rPr lang="en-US" sz="2400" dirty="0" smtClean="0">
                <a:solidFill>
                  <a:srgbClr val="FFFF00"/>
                </a:solidFill>
                <a:latin typeface="Times New Roman"/>
              </a:rPr>
              <a:t>, </a:t>
            </a:r>
            <a:endParaRPr lang="en-US" sz="2400" dirty="0">
              <a:solidFill>
                <a:srgbClr val="FFFF00"/>
              </a:solidFill>
              <a:latin typeface="Times New Roman"/>
            </a:endParaRPr>
          </a:p>
        </p:txBody>
      </p:sp>
    </p:spTree>
  </p:cSld>
  <p:clrMapOvr>
    <a:masterClrMapping/>
  </p:clrMapOvr>
  <p:transition advClick="0">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idx="4294967295"/>
          </p:nvPr>
        </p:nvSpPr>
        <p:spPr bwMode="auto">
          <a:xfrm>
            <a:off x="228600" y="533400"/>
            <a:ext cx="8675688" cy="766763"/>
          </a:xfrm>
          <a:prstGeom prst="rect">
            <a:avLst/>
          </a:prstGeom>
          <a:noFill/>
          <a:ln>
            <a:miter lim="800000"/>
            <a:headEnd/>
            <a:tailEnd/>
          </a:ln>
        </p:spPr>
        <p:txBody>
          <a:bodyPr lIns="0" tIns="0" rIns="0" bIns="0">
            <a:spAutoFit/>
          </a:bodyPr>
          <a:lstStyle/>
          <a:p>
            <a:pPr defTabSz="381000"/>
            <a:r>
              <a:rPr lang="en-US" sz="4000" b="1" dirty="0">
                <a:solidFill>
                  <a:srgbClr val="FFFFFF"/>
                </a:solidFill>
                <a:latin typeface="Times New Roman"/>
              </a:rPr>
              <a:t>RD’s Method of Doubt</a:t>
            </a:r>
          </a:p>
        </p:txBody>
      </p:sp>
      <p:sp>
        <p:nvSpPr>
          <p:cNvPr id="12291" name="Rectangle 3"/>
          <p:cNvSpPr>
            <a:spLocks noChangeArrowheads="1"/>
          </p:cNvSpPr>
          <p:nvPr/>
        </p:nvSpPr>
        <p:spPr bwMode="auto">
          <a:xfrm>
            <a:off x="250825" y="1254125"/>
            <a:ext cx="8629650" cy="22225"/>
          </a:xfrm>
          <a:prstGeom prst="rect">
            <a:avLst/>
          </a:prstGeom>
          <a:solidFill>
            <a:srgbClr val="66B3FF"/>
          </a:solidFill>
          <a:ln w="9525">
            <a:noFill/>
            <a:miter lim="800000"/>
            <a:headEnd/>
            <a:tailEnd/>
          </a:ln>
        </p:spPr>
        <p:txBody>
          <a:bodyPr/>
          <a:lstStyle/>
          <a:p>
            <a:endParaRPr lang="en-US"/>
          </a:p>
        </p:txBody>
      </p:sp>
      <p:sp>
        <p:nvSpPr>
          <p:cNvPr id="12292" name="Freeform 4"/>
          <p:cNvSpPr>
            <a:spLocks noChangeArrowheads="1"/>
          </p:cNvSpPr>
          <p:nvPr/>
        </p:nvSpPr>
        <p:spPr bwMode="auto">
          <a:xfrm>
            <a:off x="228600" y="1230313"/>
            <a:ext cx="8675688" cy="69850"/>
          </a:xfrm>
          <a:custGeom>
            <a:avLst/>
            <a:gdLst/>
            <a:ahLst/>
            <a:cxnLst>
              <a:cxn ang="0">
                <a:pos x="0" y="44"/>
              </a:cxn>
              <a:cxn ang="0">
                <a:pos x="5465" y="44"/>
              </a:cxn>
              <a:cxn ang="0">
                <a:pos x="5465" y="0"/>
              </a:cxn>
              <a:cxn ang="0">
                <a:pos x="5450" y="15"/>
              </a:cxn>
              <a:cxn ang="0">
                <a:pos x="5450" y="29"/>
              </a:cxn>
              <a:cxn ang="0">
                <a:pos x="14" y="29"/>
              </a:cxn>
              <a:cxn ang="0">
                <a:pos x="0" y="44"/>
              </a:cxn>
            </a:cxnLst>
            <a:rect l="0" t="0" r="r" b="b"/>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w="9525">
            <a:noFill/>
            <a:round/>
            <a:headEnd/>
            <a:tailEnd/>
          </a:ln>
        </p:spPr>
        <p:txBody>
          <a:bodyPr/>
          <a:lstStyle/>
          <a:p>
            <a:endParaRPr lang="en-US"/>
          </a:p>
        </p:txBody>
      </p:sp>
      <p:sp>
        <p:nvSpPr>
          <p:cNvPr id="12293" name="Freeform 5"/>
          <p:cNvSpPr>
            <a:spLocks noChangeArrowheads="1"/>
          </p:cNvSpPr>
          <p:nvPr/>
        </p:nvSpPr>
        <p:spPr bwMode="auto">
          <a:xfrm>
            <a:off x="228600" y="1230313"/>
            <a:ext cx="8675688" cy="69850"/>
          </a:xfrm>
          <a:custGeom>
            <a:avLst/>
            <a:gdLst/>
            <a:ahLst/>
            <a:cxnLst>
              <a:cxn ang="0">
                <a:pos x="0" y="44"/>
              </a:cxn>
              <a:cxn ang="0">
                <a:pos x="0" y="0"/>
              </a:cxn>
              <a:cxn ang="0">
                <a:pos x="5465" y="0"/>
              </a:cxn>
              <a:cxn ang="0">
                <a:pos x="5450" y="15"/>
              </a:cxn>
              <a:cxn ang="0">
                <a:pos x="14" y="15"/>
              </a:cxn>
              <a:cxn ang="0">
                <a:pos x="14" y="29"/>
              </a:cxn>
              <a:cxn ang="0">
                <a:pos x="0" y="44"/>
              </a:cxn>
            </a:cxnLst>
            <a:rect l="0" t="0" r="r" b="b"/>
            <a:pathLst>
              <a:path w="5465" h="44">
                <a:moveTo>
                  <a:pt x="0" y="44"/>
                </a:moveTo>
                <a:lnTo>
                  <a:pt x="0" y="0"/>
                </a:lnTo>
                <a:lnTo>
                  <a:pt x="5465" y="0"/>
                </a:lnTo>
                <a:lnTo>
                  <a:pt x="5450" y="15"/>
                </a:lnTo>
                <a:lnTo>
                  <a:pt x="14" y="15"/>
                </a:lnTo>
                <a:lnTo>
                  <a:pt x="14" y="29"/>
                </a:lnTo>
                <a:lnTo>
                  <a:pt x="0" y="44"/>
                </a:lnTo>
                <a:close/>
              </a:path>
            </a:pathLst>
          </a:custGeom>
          <a:solidFill>
            <a:srgbClr val="C1E1FF"/>
          </a:solidFill>
          <a:ln w="9525">
            <a:noFill/>
            <a:round/>
            <a:headEnd/>
            <a:tailEnd/>
          </a:ln>
        </p:spPr>
        <p:txBody>
          <a:bodyPr/>
          <a:lstStyle/>
          <a:p>
            <a:endParaRPr lang="en-US"/>
          </a:p>
        </p:txBody>
      </p:sp>
      <p:sp>
        <p:nvSpPr>
          <p:cNvPr id="12294" name="Text Box 6"/>
          <p:cNvSpPr txBox="1">
            <a:spLocks noChangeArrowheads="1"/>
          </p:cNvSpPr>
          <p:nvPr/>
        </p:nvSpPr>
        <p:spPr bwMode="auto">
          <a:xfrm>
            <a:off x="225425" y="1600200"/>
            <a:ext cx="8682038" cy="4431983"/>
          </a:xfrm>
          <a:prstGeom prst="rect">
            <a:avLst/>
          </a:prstGeom>
          <a:noFill/>
          <a:ln w="9525">
            <a:noFill/>
            <a:miter lim="800000"/>
            <a:headEnd/>
            <a:tailEnd/>
          </a:ln>
        </p:spPr>
        <p:txBody>
          <a:bodyPr lIns="0" tIns="0" rIns="0" bIns="0">
            <a:spAutoFit/>
          </a:bodyPr>
          <a:lstStyle/>
          <a:p>
            <a:pPr algn="ctr" defTabSz="381000"/>
            <a:r>
              <a:rPr lang="en-US" sz="3200" dirty="0">
                <a:solidFill>
                  <a:srgbClr val="FFFFFF"/>
                </a:solidFill>
                <a:latin typeface="Times New Roman"/>
              </a:rPr>
              <a:t>Find some </a:t>
            </a:r>
            <a:r>
              <a:rPr lang="en-US" sz="3200" dirty="0" smtClean="0">
                <a:solidFill>
                  <a:srgbClr val="FFFFFF"/>
                </a:solidFill>
                <a:latin typeface="Times New Roman"/>
              </a:rPr>
              <a:t>beliefs about the world </a:t>
            </a:r>
            <a:r>
              <a:rPr lang="en-US" sz="3200" dirty="0">
                <a:solidFill>
                  <a:srgbClr val="FFFFFF"/>
                </a:solidFill>
                <a:latin typeface="Times New Roman"/>
              </a:rPr>
              <a:t>which are indubitable, then derive, as in a geometric deduction, </a:t>
            </a:r>
            <a:r>
              <a:rPr lang="en-US" sz="3200" dirty="0" smtClean="0">
                <a:solidFill>
                  <a:srgbClr val="FFFFFF"/>
                </a:solidFill>
                <a:latin typeface="Times New Roman"/>
              </a:rPr>
              <a:t>any other true </a:t>
            </a:r>
            <a:r>
              <a:rPr lang="en-US" sz="3200" dirty="0">
                <a:solidFill>
                  <a:srgbClr val="FFFFFF"/>
                </a:solidFill>
                <a:latin typeface="Times New Roman"/>
              </a:rPr>
              <a:t>beliefs about the world from </a:t>
            </a:r>
            <a:r>
              <a:rPr lang="en-US" sz="3200" dirty="0" smtClean="0">
                <a:solidFill>
                  <a:srgbClr val="FFFFFF"/>
                </a:solidFill>
                <a:latin typeface="Times New Roman"/>
              </a:rPr>
              <a:t>those</a:t>
            </a:r>
            <a:r>
              <a:rPr lang="en-US" sz="3200" dirty="0">
                <a:solidFill>
                  <a:srgbClr val="FFFFFF"/>
                </a:solidFill>
                <a:latin typeface="Times New Roman"/>
              </a:rPr>
              <a:t>. </a:t>
            </a:r>
            <a:r>
              <a:rPr lang="en-US" sz="3200" dirty="0" smtClean="0">
                <a:solidFill>
                  <a:srgbClr val="FFFFFF"/>
                </a:solidFill>
                <a:latin typeface="Times New Roman"/>
              </a:rPr>
              <a:t>RD’s Method </a:t>
            </a:r>
            <a:r>
              <a:rPr lang="en-US" sz="3200" dirty="0">
                <a:solidFill>
                  <a:srgbClr val="FFFFFF"/>
                </a:solidFill>
                <a:latin typeface="Times New Roman"/>
              </a:rPr>
              <a:t>of doubt acts as a filter for our dubitable </a:t>
            </a:r>
            <a:r>
              <a:rPr lang="en-US" sz="3200" dirty="0" smtClean="0">
                <a:solidFill>
                  <a:srgbClr val="FFFFFF"/>
                </a:solidFill>
                <a:latin typeface="Times New Roman"/>
              </a:rPr>
              <a:t>beliefs.</a:t>
            </a:r>
          </a:p>
          <a:p>
            <a:pPr algn="ctr" defTabSz="381000"/>
            <a:r>
              <a:rPr lang="en-US" sz="3200" dirty="0" smtClean="0">
                <a:solidFill>
                  <a:srgbClr val="FFFFFF"/>
                </a:solidFill>
                <a:latin typeface="Times New Roman"/>
              </a:rPr>
              <a:t>RD </a:t>
            </a:r>
            <a:r>
              <a:rPr lang="en-US" sz="3200" dirty="0">
                <a:solidFill>
                  <a:srgbClr val="FFFFFF"/>
                </a:solidFill>
                <a:latin typeface="Times New Roman"/>
              </a:rPr>
              <a:t>generates general doubt about our common beliefs </a:t>
            </a:r>
            <a:r>
              <a:rPr lang="en-US" sz="3200" dirty="0" smtClean="0">
                <a:solidFill>
                  <a:srgbClr val="FFFFFF"/>
                </a:solidFill>
                <a:latin typeface="Times New Roman"/>
              </a:rPr>
              <a:t>(including, eventually, mathematical propositions!) with </a:t>
            </a:r>
            <a:r>
              <a:rPr lang="en-US" sz="3200" dirty="0">
                <a:solidFill>
                  <a:srgbClr val="FFFFFF"/>
                </a:solidFill>
                <a:latin typeface="Times New Roman"/>
              </a:rPr>
              <a:t>a </a:t>
            </a:r>
            <a:r>
              <a:rPr lang="en-US" sz="3200" b="1" dirty="0">
                <a:solidFill>
                  <a:srgbClr val="FFFFFF"/>
                </a:solidFill>
                <a:latin typeface="Times New Roman"/>
              </a:rPr>
              <a:t>Three Step </a:t>
            </a:r>
            <a:r>
              <a:rPr lang="en-US" sz="3200" b="1" dirty="0" err="1">
                <a:solidFill>
                  <a:srgbClr val="FFFFFF"/>
                </a:solidFill>
                <a:latin typeface="Times New Roman"/>
              </a:rPr>
              <a:t>sceptical</a:t>
            </a:r>
            <a:r>
              <a:rPr lang="en-US" sz="3200" b="1" dirty="0">
                <a:solidFill>
                  <a:srgbClr val="FFFFFF"/>
                </a:solidFill>
                <a:latin typeface="Times New Roman"/>
              </a:rPr>
              <a:t> attack</a:t>
            </a:r>
            <a:endParaRPr lang="en-US" sz="3200" dirty="0">
              <a:solidFill>
                <a:srgbClr val="FFFFFF"/>
              </a:solidFill>
              <a:latin typeface="Times New Roman"/>
            </a:endParaRPr>
          </a:p>
          <a:p>
            <a:pPr algn="ctr" defTabSz="381000"/>
            <a:r>
              <a:rPr lang="en-US" sz="3200" dirty="0">
                <a:solidFill>
                  <a:srgbClr val="FFFFFF"/>
                </a:solidFill>
                <a:latin typeface="Times New Roman"/>
              </a:rPr>
              <a:t> that comes in </a:t>
            </a:r>
            <a:r>
              <a:rPr lang="en-US" sz="3200" b="1" dirty="0">
                <a:solidFill>
                  <a:srgbClr val="FFFFFF"/>
                </a:solidFill>
                <a:latin typeface="Times New Roman"/>
              </a:rPr>
              <a:t>Two Phases</a:t>
            </a:r>
          </a:p>
        </p:txBody>
      </p:sp>
    </p:spTree>
  </p:cSld>
  <p:clrMapOvr>
    <a:masterClrMapping/>
  </p:clrMapOvr>
  <p:transition advClick="0">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bwMode="auto">
          <a:xfrm>
            <a:off x="228600" y="533400"/>
            <a:ext cx="8675688" cy="615553"/>
          </a:xfrm>
          <a:prstGeom prst="rect">
            <a:avLst/>
          </a:prstGeom>
          <a:noFill/>
          <a:ln>
            <a:miter lim="800000"/>
            <a:headEnd/>
            <a:tailEnd/>
          </a:ln>
        </p:spPr>
        <p:txBody>
          <a:bodyPr lIns="0" tIns="0" rIns="0" bIns="0">
            <a:spAutoFit/>
          </a:bodyPr>
          <a:lstStyle/>
          <a:p>
            <a:pPr defTabSz="381000"/>
            <a:r>
              <a:rPr lang="en-US" sz="4000" b="1" dirty="0">
                <a:solidFill>
                  <a:srgbClr val="FFFFFF"/>
                </a:solidFill>
                <a:latin typeface="Times New Roman"/>
              </a:rPr>
              <a:t>Phase </a:t>
            </a:r>
            <a:r>
              <a:rPr lang="en-US" sz="4000" b="1" dirty="0" smtClean="0">
                <a:solidFill>
                  <a:srgbClr val="FFFFFF"/>
                </a:solidFill>
                <a:latin typeface="Times New Roman"/>
              </a:rPr>
              <a:t>1</a:t>
            </a:r>
            <a:endParaRPr lang="en-US" sz="4000" b="1" dirty="0">
              <a:solidFill>
                <a:srgbClr val="FFFFFF"/>
              </a:solidFill>
              <a:latin typeface="Times New Roman"/>
            </a:endParaRPr>
          </a:p>
        </p:txBody>
      </p:sp>
      <p:sp>
        <p:nvSpPr>
          <p:cNvPr id="13315" name="Rectangle 3"/>
          <p:cNvSpPr>
            <a:spLocks noChangeArrowheads="1"/>
          </p:cNvSpPr>
          <p:nvPr/>
        </p:nvSpPr>
        <p:spPr bwMode="auto">
          <a:xfrm>
            <a:off x="250825" y="1254125"/>
            <a:ext cx="8629650" cy="22225"/>
          </a:xfrm>
          <a:prstGeom prst="rect">
            <a:avLst/>
          </a:prstGeom>
          <a:solidFill>
            <a:srgbClr val="66B3FF"/>
          </a:solidFill>
          <a:ln w="9525">
            <a:noFill/>
            <a:miter lim="800000"/>
            <a:headEnd/>
            <a:tailEnd/>
          </a:ln>
        </p:spPr>
        <p:txBody>
          <a:bodyPr/>
          <a:lstStyle/>
          <a:p>
            <a:endParaRPr lang="en-US"/>
          </a:p>
        </p:txBody>
      </p:sp>
      <p:sp>
        <p:nvSpPr>
          <p:cNvPr id="13316" name="Freeform 4"/>
          <p:cNvSpPr>
            <a:spLocks noChangeArrowheads="1"/>
          </p:cNvSpPr>
          <p:nvPr/>
        </p:nvSpPr>
        <p:spPr bwMode="auto">
          <a:xfrm>
            <a:off x="228600" y="1230313"/>
            <a:ext cx="8675688" cy="69850"/>
          </a:xfrm>
          <a:custGeom>
            <a:avLst/>
            <a:gdLst/>
            <a:ahLst/>
            <a:cxnLst>
              <a:cxn ang="0">
                <a:pos x="0" y="44"/>
              </a:cxn>
              <a:cxn ang="0">
                <a:pos x="5465" y="44"/>
              </a:cxn>
              <a:cxn ang="0">
                <a:pos x="5465" y="0"/>
              </a:cxn>
              <a:cxn ang="0">
                <a:pos x="5450" y="15"/>
              </a:cxn>
              <a:cxn ang="0">
                <a:pos x="5450" y="29"/>
              </a:cxn>
              <a:cxn ang="0">
                <a:pos x="14" y="29"/>
              </a:cxn>
              <a:cxn ang="0">
                <a:pos x="0" y="44"/>
              </a:cxn>
            </a:cxnLst>
            <a:rect l="0" t="0" r="r" b="b"/>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w="9525">
            <a:noFill/>
            <a:round/>
            <a:headEnd/>
            <a:tailEnd/>
          </a:ln>
        </p:spPr>
        <p:txBody>
          <a:bodyPr/>
          <a:lstStyle/>
          <a:p>
            <a:endParaRPr lang="en-US"/>
          </a:p>
        </p:txBody>
      </p:sp>
      <p:sp>
        <p:nvSpPr>
          <p:cNvPr id="13317" name="Freeform 5"/>
          <p:cNvSpPr>
            <a:spLocks noChangeArrowheads="1"/>
          </p:cNvSpPr>
          <p:nvPr/>
        </p:nvSpPr>
        <p:spPr bwMode="auto">
          <a:xfrm>
            <a:off x="228600" y="1230313"/>
            <a:ext cx="8675688" cy="69850"/>
          </a:xfrm>
          <a:custGeom>
            <a:avLst/>
            <a:gdLst/>
            <a:ahLst/>
            <a:cxnLst>
              <a:cxn ang="0">
                <a:pos x="0" y="44"/>
              </a:cxn>
              <a:cxn ang="0">
                <a:pos x="0" y="0"/>
              </a:cxn>
              <a:cxn ang="0">
                <a:pos x="5465" y="0"/>
              </a:cxn>
              <a:cxn ang="0">
                <a:pos x="5450" y="15"/>
              </a:cxn>
              <a:cxn ang="0">
                <a:pos x="14" y="15"/>
              </a:cxn>
              <a:cxn ang="0">
                <a:pos x="14" y="29"/>
              </a:cxn>
              <a:cxn ang="0">
                <a:pos x="0" y="44"/>
              </a:cxn>
            </a:cxnLst>
            <a:rect l="0" t="0" r="r" b="b"/>
            <a:pathLst>
              <a:path w="5465" h="44">
                <a:moveTo>
                  <a:pt x="0" y="44"/>
                </a:moveTo>
                <a:lnTo>
                  <a:pt x="0" y="0"/>
                </a:lnTo>
                <a:lnTo>
                  <a:pt x="5465" y="0"/>
                </a:lnTo>
                <a:lnTo>
                  <a:pt x="5450" y="15"/>
                </a:lnTo>
                <a:lnTo>
                  <a:pt x="14" y="15"/>
                </a:lnTo>
                <a:lnTo>
                  <a:pt x="14" y="29"/>
                </a:lnTo>
                <a:lnTo>
                  <a:pt x="0" y="44"/>
                </a:lnTo>
                <a:close/>
              </a:path>
            </a:pathLst>
          </a:custGeom>
          <a:solidFill>
            <a:srgbClr val="C1E1FF"/>
          </a:solidFill>
          <a:ln w="9525">
            <a:noFill/>
            <a:round/>
            <a:headEnd/>
            <a:tailEnd/>
          </a:ln>
        </p:spPr>
        <p:txBody>
          <a:bodyPr/>
          <a:lstStyle/>
          <a:p>
            <a:endParaRPr lang="en-US"/>
          </a:p>
        </p:txBody>
      </p:sp>
      <p:sp>
        <p:nvSpPr>
          <p:cNvPr id="13318" name="Rectangle 6"/>
          <p:cNvSpPr>
            <a:spLocks noGrp="1" noChangeArrowheads="1"/>
          </p:cNvSpPr>
          <p:nvPr>
            <p:ph type="subTitle" idx="4294967295"/>
          </p:nvPr>
        </p:nvSpPr>
        <p:spPr bwMode="auto">
          <a:xfrm>
            <a:off x="227013" y="1420813"/>
            <a:ext cx="8678862" cy="384721"/>
          </a:xfrm>
          <a:prstGeom prst="rect">
            <a:avLst/>
          </a:prstGeom>
          <a:noFill/>
          <a:ln>
            <a:miter lim="800000"/>
            <a:headEnd/>
            <a:tailEnd/>
          </a:ln>
        </p:spPr>
        <p:txBody>
          <a:bodyPr lIns="0" tIns="0" rIns="0" bIns="0">
            <a:spAutoFit/>
          </a:bodyPr>
          <a:lstStyle/>
          <a:p>
            <a:pPr marL="0" indent="0" algn="ctr" defTabSz="381000">
              <a:spcBef>
                <a:spcPct val="0"/>
              </a:spcBef>
              <a:buFontTx/>
              <a:buNone/>
            </a:pPr>
            <a:r>
              <a:rPr lang="en-US" sz="2500" dirty="0">
                <a:solidFill>
                  <a:srgbClr val="CCE6FF"/>
                </a:solidFill>
                <a:latin typeface="Times New Roman"/>
              </a:rPr>
              <a:t>Generate a fully general doubt about </a:t>
            </a:r>
            <a:r>
              <a:rPr lang="en-US" sz="2500" i="1" dirty="0">
                <a:solidFill>
                  <a:srgbClr val="CCE6FF"/>
                </a:solidFill>
                <a:latin typeface="Times New Roman"/>
              </a:rPr>
              <a:t>all sensory beliefs</a:t>
            </a:r>
            <a:r>
              <a:rPr lang="en-US" sz="2500" dirty="0" smtClean="0">
                <a:solidFill>
                  <a:srgbClr val="CCE6FF"/>
                </a:solidFill>
                <a:latin typeface="Times New Roman"/>
              </a:rPr>
              <a:t>.</a:t>
            </a:r>
          </a:p>
        </p:txBody>
      </p:sp>
      <p:sp>
        <p:nvSpPr>
          <p:cNvPr id="13319" name="Text Box 7"/>
          <p:cNvSpPr txBox="1">
            <a:spLocks noChangeArrowheads="1"/>
          </p:cNvSpPr>
          <p:nvPr/>
        </p:nvSpPr>
        <p:spPr bwMode="auto">
          <a:xfrm>
            <a:off x="269875" y="2077394"/>
            <a:ext cx="8675688" cy="3877985"/>
          </a:xfrm>
          <a:prstGeom prst="rect">
            <a:avLst/>
          </a:prstGeom>
          <a:noFill/>
          <a:ln w="9525">
            <a:noFill/>
            <a:miter lim="800000"/>
            <a:headEnd/>
            <a:tailEnd/>
          </a:ln>
        </p:spPr>
        <p:txBody>
          <a:bodyPr lIns="0" tIns="0" rIns="0" bIns="0">
            <a:spAutoFit/>
          </a:bodyPr>
          <a:lstStyle/>
          <a:p>
            <a:pPr defTabSz="381000"/>
            <a:r>
              <a:rPr lang="en-US" sz="2800" dirty="0" smtClean="0">
                <a:solidFill>
                  <a:srgbClr val="FFFFFF"/>
                </a:solidFill>
                <a:latin typeface="Times New Roman"/>
              </a:rPr>
              <a:t>Step One: Sense perception is prone to occasional errors/vulnerable to perceptual illusions. Is that grounds for doubting all sense beliefs? NO!</a:t>
            </a:r>
            <a:endParaRPr lang="en-US" sz="2800" dirty="0">
              <a:solidFill>
                <a:srgbClr val="FFFFFF"/>
              </a:solidFill>
              <a:latin typeface="Times New Roman"/>
            </a:endParaRPr>
          </a:p>
          <a:p>
            <a:pPr defTabSz="381000"/>
            <a:r>
              <a:rPr lang="en-US" sz="2800" dirty="0" smtClean="0">
                <a:solidFill>
                  <a:srgbClr val="FFFFFF"/>
                </a:solidFill>
                <a:latin typeface="Times New Roman"/>
              </a:rPr>
              <a:t>Step Two: Since my evidence for beliefs based on waking sense perceptions is the same as that in a vivid dream, I have no basis for trusting waking perceptions as veridical.</a:t>
            </a:r>
            <a:endParaRPr lang="en-US" sz="2800" dirty="0">
              <a:solidFill>
                <a:srgbClr val="FFFFFF"/>
              </a:solidFill>
              <a:latin typeface="Times New Roman"/>
            </a:endParaRPr>
          </a:p>
          <a:p>
            <a:pPr algn="ctr" defTabSz="381000"/>
            <a:r>
              <a:rPr lang="en-US" sz="2800" dirty="0">
                <a:solidFill>
                  <a:srgbClr val="FFFFFF"/>
                </a:solidFill>
                <a:latin typeface="Times New Roman"/>
              </a:rPr>
              <a:t>Does this place all sensory beliefs in </a:t>
            </a:r>
            <a:r>
              <a:rPr lang="en-US" sz="2800" dirty="0" smtClean="0">
                <a:solidFill>
                  <a:srgbClr val="FFFFFF"/>
                </a:solidFill>
                <a:latin typeface="Times New Roman"/>
              </a:rPr>
              <a:t>doubt?</a:t>
            </a:r>
          </a:p>
          <a:p>
            <a:pPr defTabSz="381000"/>
            <a:r>
              <a:rPr lang="en-US" sz="2800" dirty="0" smtClean="0">
                <a:solidFill>
                  <a:srgbClr val="FFFFFF"/>
                </a:solidFill>
                <a:latin typeface="Times New Roman"/>
              </a:rPr>
              <a:t>NO</a:t>
            </a:r>
            <a:r>
              <a:rPr lang="en-US" sz="2800" dirty="0">
                <a:solidFill>
                  <a:srgbClr val="FFFFFF"/>
                </a:solidFill>
                <a:latin typeface="Times New Roman"/>
              </a:rPr>
              <a:t>.  </a:t>
            </a:r>
            <a:r>
              <a:rPr lang="en-US" sz="2800" dirty="0" smtClean="0">
                <a:solidFill>
                  <a:srgbClr val="FFFFFF"/>
                </a:solidFill>
                <a:latin typeface="Times New Roman"/>
              </a:rPr>
              <a:t>RD’s </a:t>
            </a:r>
            <a:r>
              <a:rPr lang="en-US" sz="2800" i="1" dirty="0" smtClean="0">
                <a:solidFill>
                  <a:srgbClr val="FFFFFF"/>
                </a:solidFill>
                <a:latin typeface="Times New Roman"/>
              </a:rPr>
              <a:t>Painting Analogy</a:t>
            </a:r>
            <a:r>
              <a:rPr lang="en-US" sz="2800" dirty="0" smtClean="0">
                <a:solidFill>
                  <a:srgbClr val="FFFFFF"/>
                </a:solidFill>
                <a:latin typeface="Times New Roman"/>
              </a:rPr>
              <a:t> </a:t>
            </a:r>
            <a:r>
              <a:rPr lang="en-US" sz="2800" dirty="0">
                <a:solidFill>
                  <a:srgbClr val="FFFFFF"/>
                </a:solidFill>
                <a:latin typeface="Times New Roman"/>
              </a:rPr>
              <a:t>remains (what’s </a:t>
            </a:r>
            <a:r>
              <a:rPr lang="en-US" sz="2800" dirty="0" smtClean="0">
                <a:solidFill>
                  <a:srgbClr val="FFFFFF"/>
                </a:solidFill>
                <a:latin typeface="Times New Roman"/>
              </a:rPr>
              <a:t>that, and what consequences does it have?)</a:t>
            </a:r>
            <a:endParaRPr lang="en-US" sz="2800" dirty="0">
              <a:solidFill>
                <a:srgbClr val="FFFFFF"/>
              </a:solidFill>
              <a:latin typeface="Times New Roman"/>
            </a:endParaRPr>
          </a:p>
        </p:txBody>
      </p:sp>
    </p:spTree>
  </p:cSld>
  <p:clrMapOvr>
    <a:masterClrMapping/>
  </p:clrMapOvr>
  <p:transition advClick="0">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idx="4294967295"/>
          </p:nvPr>
        </p:nvSpPr>
        <p:spPr bwMode="auto">
          <a:xfrm>
            <a:off x="228600" y="304800"/>
            <a:ext cx="8675688" cy="766763"/>
          </a:xfrm>
          <a:prstGeom prst="rect">
            <a:avLst/>
          </a:prstGeom>
          <a:noFill/>
          <a:ln>
            <a:miter lim="800000"/>
            <a:headEnd/>
            <a:tailEnd/>
          </a:ln>
        </p:spPr>
        <p:txBody>
          <a:bodyPr lIns="0" tIns="0" rIns="0" bIns="0">
            <a:spAutoFit/>
          </a:bodyPr>
          <a:lstStyle/>
          <a:p>
            <a:pPr defTabSz="381000"/>
            <a:r>
              <a:rPr lang="en-US" sz="4000" b="1" dirty="0">
                <a:solidFill>
                  <a:srgbClr val="FFFFFF"/>
                </a:solidFill>
                <a:latin typeface="Times New Roman"/>
              </a:rPr>
              <a:t>Phase 2</a:t>
            </a:r>
          </a:p>
        </p:txBody>
      </p:sp>
      <p:sp>
        <p:nvSpPr>
          <p:cNvPr id="14339" name="Rectangle 3"/>
          <p:cNvSpPr>
            <a:spLocks noChangeArrowheads="1"/>
          </p:cNvSpPr>
          <p:nvPr/>
        </p:nvSpPr>
        <p:spPr bwMode="auto">
          <a:xfrm>
            <a:off x="250825" y="1066800"/>
            <a:ext cx="8629650" cy="22225"/>
          </a:xfrm>
          <a:prstGeom prst="rect">
            <a:avLst/>
          </a:prstGeom>
          <a:solidFill>
            <a:srgbClr val="66B3FF"/>
          </a:solidFill>
          <a:ln w="9525">
            <a:noFill/>
            <a:miter lim="800000"/>
            <a:headEnd/>
            <a:tailEnd/>
          </a:ln>
        </p:spPr>
        <p:txBody>
          <a:bodyPr/>
          <a:lstStyle/>
          <a:p>
            <a:endParaRPr lang="en-US"/>
          </a:p>
        </p:txBody>
      </p:sp>
      <p:sp>
        <p:nvSpPr>
          <p:cNvPr id="14340" name="Freeform 4"/>
          <p:cNvSpPr>
            <a:spLocks noChangeArrowheads="1"/>
          </p:cNvSpPr>
          <p:nvPr/>
        </p:nvSpPr>
        <p:spPr bwMode="auto">
          <a:xfrm>
            <a:off x="228600" y="990600"/>
            <a:ext cx="8675688" cy="69850"/>
          </a:xfrm>
          <a:custGeom>
            <a:avLst/>
            <a:gdLst/>
            <a:ahLst/>
            <a:cxnLst>
              <a:cxn ang="0">
                <a:pos x="0" y="44"/>
              </a:cxn>
              <a:cxn ang="0">
                <a:pos x="5465" y="44"/>
              </a:cxn>
              <a:cxn ang="0">
                <a:pos x="5465" y="0"/>
              </a:cxn>
              <a:cxn ang="0">
                <a:pos x="5450" y="15"/>
              </a:cxn>
              <a:cxn ang="0">
                <a:pos x="5450" y="29"/>
              </a:cxn>
              <a:cxn ang="0">
                <a:pos x="14" y="29"/>
              </a:cxn>
              <a:cxn ang="0">
                <a:pos x="0" y="44"/>
              </a:cxn>
            </a:cxnLst>
            <a:rect l="0" t="0" r="r" b="b"/>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w="9525">
            <a:noFill/>
            <a:round/>
            <a:headEnd/>
            <a:tailEnd/>
          </a:ln>
        </p:spPr>
        <p:txBody>
          <a:bodyPr/>
          <a:lstStyle/>
          <a:p>
            <a:endParaRPr lang="en-US"/>
          </a:p>
        </p:txBody>
      </p:sp>
      <p:sp>
        <p:nvSpPr>
          <p:cNvPr id="14341" name="Freeform 5"/>
          <p:cNvSpPr>
            <a:spLocks noChangeArrowheads="1"/>
          </p:cNvSpPr>
          <p:nvPr/>
        </p:nvSpPr>
        <p:spPr bwMode="auto">
          <a:xfrm>
            <a:off x="228600" y="990600"/>
            <a:ext cx="8675688" cy="69850"/>
          </a:xfrm>
          <a:custGeom>
            <a:avLst/>
            <a:gdLst/>
            <a:ahLst/>
            <a:cxnLst>
              <a:cxn ang="0">
                <a:pos x="0" y="44"/>
              </a:cxn>
              <a:cxn ang="0">
                <a:pos x="0" y="0"/>
              </a:cxn>
              <a:cxn ang="0">
                <a:pos x="5465" y="0"/>
              </a:cxn>
              <a:cxn ang="0">
                <a:pos x="5450" y="15"/>
              </a:cxn>
              <a:cxn ang="0">
                <a:pos x="14" y="15"/>
              </a:cxn>
              <a:cxn ang="0">
                <a:pos x="14" y="29"/>
              </a:cxn>
              <a:cxn ang="0">
                <a:pos x="0" y="44"/>
              </a:cxn>
            </a:cxnLst>
            <a:rect l="0" t="0" r="r" b="b"/>
            <a:pathLst>
              <a:path w="5465" h="44">
                <a:moveTo>
                  <a:pt x="0" y="44"/>
                </a:moveTo>
                <a:lnTo>
                  <a:pt x="0" y="0"/>
                </a:lnTo>
                <a:lnTo>
                  <a:pt x="5465" y="0"/>
                </a:lnTo>
                <a:lnTo>
                  <a:pt x="5450" y="15"/>
                </a:lnTo>
                <a:lnTo>
                  <a:pt x="14" y="15"/>
                </a:lnTo>
                <a:lnTo>
                  <a:pt x="14" y="29"/>
                </a:lnTo>
                <a:lnTo>
                  <a:pt x="0" y="44"/>
                </a:lnTo>
                <a:close/>
              </a:path>
            </a:pathLst>
          </a:custGeom>
          <a:solidFill>
            <a:srgbClr val="C1E1FF"/>
          </a:solidFill>
          <a:ln w="9525">
            <a:noFill/>
            <a:round/>
            <a:headEnd/>
            <a:tailEnd/>
          </a:ln>
        </p:spPr>
        <p:txBody>
          <a:bodyPr/>
          <a:lstStyle/>
          <a:p>
            <a:endParaRPr lang="en-US"/>
          </a:p>
        </p:txBody>
      </p:sp>
      <p:sp>
        <p:nvSpPr>
          <p:cNvPr id="14342" name="Rectangle 6"/>
          <p:cNvSpPr>
            <a:spLocks noGrp="1" noChangeArrowheads="1"/>
          </p:cNvSpPr>
          <p:nvPr>
            <p:ph type="subTitle" idx="4294967295"/>
          </p:nvPr>
        </p:nvSpPr>
        <p:spPr bwMode="auto">
          <a:xfrm>
            <a:off x="227013" y="1219200"/>
            <a:ext cx="8678862" cy="1154162"/>
          </a:xfrm>
          <a:prstGeom prst="rect">
            <a:avLst/>
          </a:prstGeom>
          <a:noFill/>
          <a:ln>
            <a:miter lim="800000"/>
            <a:headEnd/>
            <a:tailEnd/>
          </a:ln>
        </p:spPr>
        <p:txBody>
          <a:bodyPr lIns="0" tIns="0" rIns="0" bIns="0">
            <a:spAutoFit/>
          </a:bodyPr>
          <a:lstStyle/>
          <a:p>
            <a:pPr marL="0" indent="0" algn="ctr" defTabSz="381000">
              <a:spcBef>
                <a:spcPct val="0"/>
              </a:spcBef>
              <a:buFontTx/>
              <a:buNone/>
            </a:pPr>
            <a:r>
              <a:rPr lang="en-US" sz="2500" dirty="0">
                <a:solidFill>
                  <a:srgbClr val="CCE6FF"/>
                </a:solidFill>
                <a:latin typeface="Times New Roman"/>
              </a:rPr>
              <a:t>Generate a fully general doubt about all sensory </a:t>
            </a:r>
            <a:r>
              <a:rPr lang="en-US" sz="2500" dirty="0" smtClean="0">
                <a:solidFill>
                  <a:srgbClr val="CCE6FF"/>
                </a:solidFill>
                <a:latin typeface="Times New Roman"/>
              </a:rPr>
              <a:t>beliefs, including those that </a:t>
            </a:r>
            <a:r>
              <a:rPr lang="en-US" sz="2500" dirty="0">
                <a:solidFill>
                  <a:srgbClr val="CCE6FF"/>
                </a:solidFill>
                <a:latin typeface="Times New Roman"/>
              </a:rPr>
              <a:t>remain unchallenged by the dream </a:t>
            </a:r>
            <a:r>
              <a:rPr lang="en-US" sz="2500" dirty="0" smtClean="0">
                <a:solidFill>
                  <a:srgbClr val="CCE6FF"/>
                </a:solidFill>
                <a:latin typeface="Times New Roman"/>
              </a:rPr>
              <a:t>hypothesis, </a:t>
            </a:r>
            <a:r>
              <a:rPr lang="en-US" sz="2500" dirty="0">
                <a:solidFill>
                  <a:srgbClr val="CCE6FF"/>
                </a:solidFill>
                <a:latin typeface="Times New Roman"/>
              </a:rPr>
              <a:t>AND a fully general doubt about all mathematical beliefs</a:t>
            </a:r>
          </a:p>
        </p:txBody>
      </p:sp>
      <p:sp>
        <p:nvSpPr>
          <p:cNvPr id="14343" name="Text Box 7"/>
          <p:cNvSpPr txBox="1">
            <a:spLocks noChangeArrowheads="1"/>
          </p:cNvSpPr>
          <p:nvPr/>
        </p:nvSpPr>
        <p:spPr bwMode="auto">
          <a:xfrm>
            <a:off x="228600" y="2514600"/>
            <a:ext cx="8675688" cy="3877985"/>
          </a:xfrm>
          <a:prstGeom prst="rect">
            <a:avLst/>
          </a:prstGeom>
          <a:noFill/>
          <a:ln w="9525">
            <a:noFill/>
            <a:miter lim="800000"/>
            <a:headEnd/>
            <a:tailEnd/>
          </a:ln>
        </p:spPr>
        <p:txBody>
          <a:bodyPr lIns="0" tIns="0" rIns="0" bIns="0">
            <a:spAutoFit/>
          </a:bodyPr>
          <a:lstStyle/>
          <a:p>
            <a:pPr defTabSz="381000"/>
            <a:r>
              <a:rPr lang="en-US" sz="2800" dirty="0" smtClean="0">
                <a:solidFill>
                  <a:srgbClr val="FFFFFF"/>
                </a:solidFill>
                <a:latin typeface="Times New Roman"/>
              </a:rPr>
              <a:t>Step Three: the Evil </a:t>
            </a:r>
            <a:r>
              <a:rPr lang="en-US" sz="2800" dirty="0">
                <a:solidFill>
                  <a:srgbClr val="FFFFFF"/>
                </a:solidFill>
                <a:latin typeface="Times New Roman"/>
              </a:rPr>
              <a:t>Demon Hypothesis (EDH</a:t>
            </a:r>
            <a:r>
              <a:rPr lang="en-US" sz="2800" dirty="0" smtClean="0">
                <a:solidFill>
                  <a:srgbClr val="FFFFFF"/>
                </a:solidFill>
                <a:latin typeface="Times New Roman"/>
              </a:rPr>
              <a:t>). This is the thought that there could be a godlike, but evil being that is generating all of my sensations and causing my thinking to be defective, but I am completely unaware of this. Since my sense perceptions are not caused by what I think they are caused by, all my sense beliefs could be false. And since mathematical beliefs depend on reasoning, if my thinking has a built-in defect that is hidden from me, then I couldn’t trust any of those beliefs either.</a:t>
            </a:r>
            <a:endParaRPr lang="en-US" sz="2800" dirty="0">
              <a:solidFill>
                <a:srgbClr val="FFFFFF"/>
              </a:solidFill>
              <a:latin typeface="Times New Roman"/>
            </a:endParaRPr>
          </a:p>
        </p:txBody>
      </p:sp>
    </p:spTree>
  </p:cSld>
  <p:clrMapOvr>
    <a:masterClrMapping/>
  </p:clrMapOvr>
  <p:transition advClick="0">
    <p:cover dir="r"/>
  </p:transition>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2027</TotalTime>
  <Words>993</Words>
  <Application>Microsoft Office PowerPoint</Application>
  <PresentationFormat>On-screen Show (4:3)</PresentationFormat>
  <Paragraphs>48</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Meditation One</vt:lpstr>
      <vt:lpstr>PowerPoint Presentation</vt:lpstr>
      <vt:lpstr>PowerPoint Presentation</vt:lpstr>
      <vt:lpstr>PowerPoint Presentation</vt:lpstr>
      <vt:lpstr>PowerPoint Presentation</vt:lpstr>
      <vt:lpstr>PowerPoint Presentation</vt:lpstr>
      <vt:lpstr>RD’s Method of Doubt</vt:lpstr>
      <vt:lpstr>Phase 1</vt:lpstr>
      <vt:lpstr>Phase 2</vt:lpstr>
      <vt:lpstr>What beliefs remain intact if we assume the EDH is true?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Study Early Modern Philosophy?</dc:title>
  <dc:creator>CU-Jason</dc:creator>
  <cp:lastModifiedBy>Jason Potter</cp:lastModifiedBy>
  <cp:revision>51</cp:revision>
  <dcterms:modified xsi:type="dcterms:W3CDTF">2024-01-25T21:52:35Z</dcterms:modified>
</cp:coreProperties>
</file>